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1"/>
    <p:sldMasterId id="2147483793" r:id="rId2"/>
  </p:sldMasterIdLst>
  <p:notesMasterIdLst>
    <p:notesMasterId r:id="rId24"/>
  </p:notesMasterIdLst>
  <p:sldIdLst>
    <p:sldId id="291" r:id="rId3"/>
    <p:sldId id="10266" r:id="rId4"/>
    <p:sldId id="10267" r:id="rId5"/>
    <p:sldId id="10268" r:id="rId6"/>
    <p:sldId id="10269" r:id="rId7"/>
    <p:sldId id="10270" r:id="rId8"/>
    <p:sldId id="10271" r:id="rId9"/>
    <p:sldId id="10272" r:id="rId10"/>
    <p:sldId id="10273" r:id="rId11"/>
    <p:sldId id="2147469515" r:id="rId12"/>
    <p:sldId id="8416" r:id="rId13"/>
    <p:sldId id="2147469514" r:id="rId14"/>
    <p:sldId id="2147469511" r:id="rId15"/>
    <p:sldId id="2147469507" r:id="rId16"/>
    <p:sldId id="8410" r:id="rId17"/>
    <p:sldId id="10257" r:id="rId18"/>
    <p:sldId id="295" r:id="rId19"/>
    <p:sldId id="296" r:id="rId20"/>
    <p:sldId id="2147469516" r:id="rId21"/>
    <p:sldId id="2147469517" r:id="rId22"/>
    <p:sldId id="2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5"/>
    <a:srgbClr val="F6F6F6"/>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56CD44-7588-44E6-8B72-7816956233A7}" v="241" dt="2022-03-29T16:36:52.982"/>
    <p1510:client id="{ADEB3058-B878-4A0E-B2F1-2F9EAEF59C9A}" v="13" dt="2022-03-29T20:56:24.8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04" autoAdjust="0"/>
    <p:restoredTop sz="91851"/>
  </p:normalViewPr>
  <p:slideViewPr>
    <p:cSldViewPr snapToGrid="0" snapToObjects="1">
      <p:cViewPr varScale="1">
        <p:scale>
          <a:sx n="102" d="100"/>
          <a:sy n="102" d="100"/>
        </p:scale>
        <p:origin x="174"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4/2/2022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15</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2681310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405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17</a:t>
            </a:fld>
            <a:endParaRPr lang="en-US"/>
          </a:p>
        </p:txBody>
      </p:sp>
    </p:spTree>
    <p:extLst>
      <p:ext uri="{BB962C8B-B14F-4D97-AF65-F5344CB8AC3E}">
        <p14:creationId xmlns:p14="http://schemas.microsoft.com/office/powerpoint/2010/main" val="1848604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18</a:t>
            </a:fld>
            <a:endParaRPr lang="en-US"/>
          </a:p>
        </p:txBody>
      </p:sp>
    </p:spTree>
    <p:extLst>
      <p:ext uri="{BB962C8B-B14F-4D97-AF65-F5344CB8AC3E}">
        <p14:creationId xmlns:p14="http://schemas.microsoft.com/office/powerpoint/2010/main" val="1594121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097B6B-FF96-F443-AED4-FFB28983C4F8}" type="slidenum">
              <a:rPr lang="en-US" smtClean="0"/>
              <a:t>19</a:t>
            </a:fld>
            <a:endParaRPr lang="en-US"/>
          </a:p>
        </p:txBody>
      </p:sp>
    </p:spTree>
    <p:extLst>
      <p:ext uri="{BB962C8B-B14F-4D97-AF65-F5344CB8AC3E}">
        <p14:creationId xmlns:p14="http://schemas.microsoft.com/office/powerpoint/2010/main" val="1152825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4/2/2022</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17097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377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469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116519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9470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437500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15495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8"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75112975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5807253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4/2/2022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2336412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Section Title Plain">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526364" y="2084172"/>
            <a:ext cx="9396397" cy="1162178"/>
          </a:xfrm>
          <a:noFill/>
        </p:spPr>
        <p:txBody>
          <a:bodyPr wrap="square" tIns="91440" bIns="91440" anchor="t" anchorCtr="0">
            <a:spAutoFit/>
          </a:bodyPr>
          <a:lstStyle>
            <a:lvl1pPr>
              <a:defRPr sz="7058" spc="-98" baseline="0">
                <a:solidFill>
                  <a:schemeClr val="tx1"/>
                </a:solidFill>
              </a:defRPr>
            </a:lvl1pPr>
          </a:lstStyle>
          <a:p>
            <a:r>
              <a:rPr lang="en-US" dirty="0"/>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009405"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8" y="3506769"/>
            <a:ext cx="1872761" cy="794043"/>
          </a:xfrm>
          <a:prstGeom prst="rect">
            <a:avLst/>
          </a:prstGeom>
          <a:noFill/>
        </p:spPr>
        <p:txBody>
          <a:bodyPr wrap="squar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pic>
        <p:nvPicPr>
          <p:cNvPr id="4" name="Picture 3" descr="A picture containing text, clock&#10;&#10;Description automatically generated">
            <a:extLst>
              <a:ext uri="{FF2B5EF4-FFF2-40B4-BE49-F238E27FC236}">
                <a16:creationId xmlns:a16="http://schemas.microsoft.com/office/drawing/2014/main" id="{8DB81A5D-32A6-4EED-9A2E-3016B1100B89}"/>
              </a:ext>
            </a:extLst>
          </p:cNvPr>
          <p:cNvPicPr>
            <a:picLocks noChangeAspect="1"/>
          </p:cNvPicPr>
          <p:nvPr userDrawn="1"/>
        </p:nvPicPr>
        <p:blipFill>
          <a:blip r:embed="rId3"/>
          <a:stretch>
            <a:fillRect/>
          </a:stretch>
        </p:blipFill>
        <p:spPr>
          <a:xfrm>
            <a:off x="269239" y="1676400"/>
            <a:ext cx="2227390" cy="2227390"/>
          </a:xfrm>
          <a:prstGeom prst="rect">
            <a:avLst/>
          </a:prstGeom>
        </p:spPr>
      </p:pic>
    </p:spTree>
    <p:extLst>
      <p:ext uri="{BB962C8B-B14F-4D97-AF65-F5344CB8AC3E}">
        <p14:creationId xmlns:p14="http://schemas.microsoft.com/office/powerpoint/2010/main" val="124996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4/2/2022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04642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4/2/2022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95375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4/2/2022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141491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4/2/2022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706486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4/2/2022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183400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189" indent="0">
              <a:buNone/>
              <a:defRPr>
                <a:latin typeface="Consolas" panose="020B0609020204030204" pitchFamily="49" charset="0"/>
                <a:cs typeface="Consolas" panose="020B0609020204030204" pitchFamily="49" charset="0"/>
              </a:defRPr>
            </a:lvl2pPr>
            <a:lvl3pPr marL="914377" indent="0">
              <a:buNone/>
              <a:defRPr>
                <a:latin typeface="Consolas" panose="020B0609020204030204" pitchFamily="49" charset="0"/>
                <a:cs typeface="Consolas" panose="020B0609020204030204" pitchFamily="49" charset="0"/>
              </a:defRPr>
            </a:lvl3pPr>
            <a:lvl4pPr marL="1371566" indent="0">
              <a:buNone/>
              <a:defRPr>
                <a:latin typeface="Consolas" panose="020B0609020204030204" pitchFamily="49" charset="0"/>
                <a:cs typeface="Consolas" panose="020B0609020204030204" pitchFamily="49" charset="0"/>
              </a:defRPr>
            </a:lvl4pPr>
            <a:lvl5pPr marL="1828754"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4/2/2022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1212057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4/2/2022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91077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4/2/2022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742116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4/2/2022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343527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4/2/2022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617766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4/2/2022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6534349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2"/>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5158583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238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0122846"/>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9" r:id="rId7"/>
    <p:sldLayoutId id="2147483670" r:id="rId8"/>
    <p:sldLayoutId id="2147483671" r:id="rId9"/>
    <p:sldLayoutId id="2147483672" r:id="rId10"/>
    <p:sldLayoutId id="2147483673" r:id="rId11"/>
    <p:sldLayoutId id="2147483674" r:id="rId12"/>
    <p:sldLayoutId id="2147483676" r:id="rId13"/>
    <p:sldLayoutId id="2147483678" r:id="rId14"/>
    <p:sldLayoutId id="2147483679" r:id="rId15"/>
    <p:sldLayoutId id="2147483809" r:id="rId16"/>
    <p:sldLayoutId id="2147483810" r:id="rId17"/>
    <p:sldLayoutId id="2147483811" r:id="rId18"/>
    <p:sldLayoutId id="2147483812" r:id="rId19"/>
    <p:sldLayoutId id="2147483813" r:id="rId20"/>
    <p:sldLayoutId id="2147483814"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4/2/2022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1774013532"/>
      </p:ext>
    </p:extLst>
  </p:cSld>
  <p:clrMap bg1="dk1" tx1="lt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1" r:id="rId7"/>
    <p:sldLayoutId id="2147483802" r:id="rId8"/>
    <p:sldLayoutId id="2147483803" r:id="rId9"/>
    <p:sldLayoutId id="2147483804" r:id="rId10"/>
    <p:sldLayoutId id="2147483805" r:id="rId11"/>
    <p:sldLayoutId id="2147483807" r:id="rId12"/>
    <p:sldLayoutId id="2147483808" r:id="rId13"/>
  </p:sldLayoutIdLst>
  <p:txStyles>
    <p:titleStyle>
      <a:lvl1pPr algn="l" defTabSz="914377"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microsoft.com/office/2007/relationships/hdphoto" Target="../media/hdphoto2.wdp"/><Relationship Id="rId3" Type="http://schemas.openxmlformats.org/officeDocument/2006/relationships/image" Target="../media/image17.sv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0.png"/><Relationship Id="rId2" Type="http://schemas.openxmlformats.org/officeDocument/2006/relationships/image" Target="../media/image16.png"/><Relationship Id="rId16" Type="http://schemas.microsoft.com/office/2007/relationships/hdphoto" Target="../media/hdphoto1.wdp"/><Relationship Id="rId20" Type="http://schemas.microsoft.com/office/2007/relationships/hdphoto" Target="../media/hdphoto3.wdp"/><Relationship Id="rId1" Type="http://schemas.openxmlformats.org/officeDocument/2006/relationships/slideLayout" Target="../slideLayouts/slideLayout17.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19" Type="http://schemas.openxmlformats.org/officeDocument/2006/relationships/image" Target="../media/image31.png"/><Relationship Id="rId4" Type="http://schemas.openxmlformats.org/officeDocument/2006/relationships/image" Target="../media/image18.emf"/><Relationship Id="rId9" Type="http://schemas.openxmlformats.org/officeDocument/2006/relationships/image" Target="../media/image23.png"/><Relationship Id="rId14" Type="http://schemas.openxmlformats.org/officeDocument/2006/relationships/image" Target="../media/image28.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sv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18.emf"/><Relationship Id="rId10" Type="http://schemas.openxmlformats.org/officeDocument/2006/relationships/image" Target="../media/image38.png"/><Relationship Id="rId4" Type="http://schemas.openxmlformats.org/officeDocument/2006/relationships/image" Target="../media/image33.svg"/><Relationship Id="rId9" Type="http://schemas.openxmlformats.org/officeDocument/2006/relationships/image" Target="../media/image37.svg"/></Relationships>
</file>

<file path=ppt/slides/_rels/slide1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gif"/><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40.emf"/><Relationship Id="rId5" Type="http://schemas.openxmlformats.org/officeDocument/2006/relationships/image" Target="../media/image44.png"/><Relationship Id="rId4" Type="http://schemas.openxmlformats.org/officeDocument/2006/relationships/image" Target="../media/image43.gif"/></Relationships>
</file>

<file path=ppt/slides/_rels/slide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t>¿</a:t>
            </a:r>
            <a:r>
              <a:rPr lang="en-US" sz="5400" b="1" dirty="0" err="1"/>
              <a:t>Qué</a:t>
            </a:r>
            <a:r>
              <a:rPr lang="en-US" sz="5400" b="1" dirty="0"/>
              <a:t> es .NET MAUI?</a:t>
            </a:r>
          </a:p>
        </p:txBody>
      </p:sp>
      <p:sp>
        <p:nvSpPr>
          <p:cNvPr id="15" name="TextBox 14">
            <a:extLst>
              <a:ext uri="{FF2B5EF4-FFF2-40B4-BE49-F238E27FC236}">
                <a16:creationId xmlns:a16="http://schemas.microsoft.com/office/drawing/2014/main" id="{F8514073-356B-4236-B7C6-F289E6500D45}"/>
              </a:ext>
            </a:extLst>
          </p:cNvPr>
          <p:cNvSpPr txBox="1"/>
          <p:nvPr/>
        </p:nvSpPr>
        <p:spPr>
          <a:xfrm>
            <a:off x="1329544" y="4970898"/>
            <a:ext cx="5966529"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Javier Suárez</a:t>
            </a:r>
          </a:p>
          <a:p>
            <a:r>
              <a:rPr lang="en-US" sz="1961" dirty="0">
                <a:latin typeface="+mj-lt"/>
                <a:cs typeface="Arial"/>
              </a:rPr>
              <a:t>Software Engineer, Microsoft</a:t>
            </a:r>
          </a:p>
        </p:txBody>
      </p:sp>
      <p:sp>
        <p:nvSpPr>
          <p:cNvPr id="20" name="TextBox 19">
            <a:extLst>
              <a:ext uri="{FF2B5EF4-FFF2-40B4-BE49-F238E27FC236}">
                <a16:creationId xmlns:a16="http://schemas.microsoft.com/office/drawing/2014/main" id="{B47DCC38-5755-4C7D-9BDE-AB2A494EA160}"/>
              </a:ext>
            </a:extLst>
          </p:cNvPr>
          <p:cNvSpPr txBox="1"/>
          <p:nvPr/>
        </p:nvSpPr>
        <p:spPr>
          <a:xfrm>
            <a:off x="1503286" y="5644613"/>
            <a:ext cx="2440268" cy="761555"/>
          </a:xfrm>
          <a:prstGeom prst="rect">
            <a:avLst/>
          </a:prstGeom>
          <a:noFill/>
        </p:spPr>
        <p:txBody>
          <a:bodyPr wrap="square" rtlCol="0">
            <a:spAutoFit/>
          </a:bodyPr>
          <a:lstStyle/>
          <a:p>
            <a:pPr algn="r">
              <a:lnSpc>
                <a:spcPct val="130000"/>
              </a:lnSpc>
            </a:pPr>
            <a:r>
              <a:rPr lang="en-US" sz="1765" dirty="0">
                <a:latin typeface="+mj-lt"/>
                <a:cs typeface="Arial"/>
              </a:rPr>
              <a:t>@jsuarezruiz</a:t>
            </a:r>
          </a:p>
          <a:p>
            <a:pPr algn="r">
              <a:lnSpc>
                <a:spcPct val="130000"/>
              </a:lnSpc>
            </a:pPr>
            <a:r>
              <a:rPr lang="en-US" sz="1765" dirty="0">
                <a:latin typeface="+mj-lt"/>
                <a:cs typeface="Arial"/>
              </a:rPr>
              <a:t>/</a:t>
            </a:r>
            <a:r>
              <a:rPr lang="en-US" sz="1765" dirty="0" err="1">
                <a:latin typeface="+mj-lt"/>
                <a:cs typeface="Arial"/>
              </a:rPr>
              <a:t>JavierSuarezRuiz</a:t>
            </a:r>
            <a:endParaRPr lang="en-US" sz="1765" dirty="0">
              <a:latin typeface="+mj-lt"/>
              <a:cs typeface="Arial"/>
            </a:endParaRPr>
          </a:p>
        </p:txBody>
      </p:sp>
      <p:pic>
        <p:nvPicPr>
          <p:cNvPr id="21" name="Picture 2" descr="See the source image">
            <a:extLst>
              <a:ext uri="{FF2B5EF4-FFF2-40B4-BE49-F238E27FC236}">
                <a16:creationId xmlns:a16="http://schemas.microsoft.com/office/drawing/2014/main" id="{5085402D-4D72-42FE-AEE3-940D913854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882" y="5726550"/>
            <a:ext cx="326511" cy="32651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See the source image">
            <a:extLst>
              <a:ext uri="{FF2B5EF4-FFF2-40B4-BE49-F238E27FC236}">
                <a16:creationId xmlns:a16="http://schemas.microsoft.com/office/drawing/2014/main" id="{29903BF8-06F8-4657-993C-F74F21394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544" y="6033686"/>
            <a:ext cx="431185" cy="4311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 vector graphics&#10;&#10;Description automatically generated">
            <a:extLst>
              <a:ext uri="{FF2B5EF4-FFF2-40B4-BE49-F238E27FC236}">
                <a16:creationId xmlns:a16="http://schemas.microsoft.com/office/drawing/2014/main" id="{95E2B0A4-15C9-4451-ABA7-4D2812B3AC03}"/>
              </a:ext>
            </a:extLst>
          </p:cNvPr>
          <p:cNvPicPr>
            <a:picLocks noChangeAspect="1"/>
          </p:cNvPicPr>
          <p:nvPr/>
        </p:nvPicPr>
        <p:blipFill>
          <a:blip r:embed="rId4"/>
          <a:stretch>
            <a:fillRect/>
          </a:stretch>
        </p:blipFill>
        <p:spPr>
          <a:xfrm>
            <a:off x="-79447" y="4912858"/>
            <a:ext cx="1624583" cy="1627384"/>
          </a:xfrm>
          <a:prstGeom prst="rect">
            <a:avLst/>
          </a:prstGeom>
        </p:spPr>
      </p:pic>
    </p:spTree>
    <p:extLst>
      <p:ext uri="{BB962C8B-B14F-4D97-AF65-F5344CB8AC3E}">
        <p14:creationId xmlns:p14="http://schemas.microsoft.com/office/powerpoint/2010/main" val="1381034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0FA823B1-86A2-4A3F-8713-882F23E7AE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81302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1" y="860572"/>
            <a:ext cx="12191999" cy="5136855"/>
          </a:xfrm>
          <a:prstGeom prst="rect">
            <a:avLst/>
          </a:prstGeom>
        </p:spPr>
        <p:txBody>
          <a:bodyPr wrap="square">
            <a:spAutoFit/>
          </a:bodyPr>
          <a:lstStyle/>
          <a:p>
            <a:pPr algn="ctr" defTabSz="914358">
              <a:lnSpc>
                <a:spcPct val="150000"/>
              </a:lnSpc>
            </a:pPr>
            <a:r>
              <a:rPr lang="en-US" sz="2800" dirty="0">
                <a:solidFill>
                  <a:srgbClr val="512BD4"/>
                </a:solidFill>
                <a:latin typeface="Segoe UI Light"/>
                <a:ea typeface="Segoe UI Symbol" panose="020B0502040204020203" pitchFamily="34" charset="0"/>
              </a:rPr>
              <a:t>Es un framework </a:t>
            </a:r>
            <a:r>
              <a:rPr lang="en-US" sz="4000" b="1" dirty="0">
                <a:solidFill>
                  <a:srgbClr val="512BD4"/>
                </a:solidFill>
                <a:latin typeface="Segoe UI Light"/>
                <a:ea typeface="Segoe UI Symbol" panose="020B0502040204020203" pitchFamily="34" charset="0"/>
              </a:rPr>
              <a:t>open-source </a:t>
            </a:r>
            <a:endParaRPr lang="en-US" sz="2800" dirty="0">
              <a:solidFill>
                <a:srgbClr val="512BD4"/>
              </a:solidFill>
              <a:latin typeface="Segoe UI Light"/>
              <a:ea typeface="Segoe UI Symbol" panose="020B0502040204020203" pitchFamily="34" charset="0"/>
            </a:endParaRPr>
          </a:p>
          <a:p>
            <a:pPr algn="ctr" defTabSz="914358">
              <a:lnSpc>
                <a:spcPct val="150000"/>
              </a:lnSpc>
            </a:pPr>
            <a:r>
              <a:rPr lang="en-US" sz="2800" dirty="0">
                <a:solidFill>
                  <a:srgbClr val="512BD4"/>
                </a:solidFill>
                <a:latin typeface="Segoe UI Light"/>
                <a:ea typeface="Segoe UI Symbol" panose="020B0502040204020203" pitchFamily="34" charset="0"/>
              </a:rPr>
              <a:t>de Microsoft para </a:t>
            </a:r>
            <a:r>
              <a:rPr lang="en-US" sz="2800" dirty="0" err="1">
                <a:solidFill>
                  <a:srgbClr val="512BD4"/>
                </a:solidFill>
                <a:latin typeface="Segoe UI Light"/>
                <a:ea typeface="Segoe UI Symbol" panose="020B0502040204020203" pitchFamily="34" charset="0"/>
              </a:rPr>
              <a:t>crear</a:t>
            </a:r>
            <a:endParaRPr lang="en-US" sz="2800" dirty="0">
              <a:solidFill>
                <a:srgbClr val="512BD4"/>
              </a:solidFill>
              <a:latin typeface="Segoe UI Light"/>
              <a:ea typeface="Segoe UI Symbol" panose="020B0502040204020203" pitchFamily="34" charset="0"/>
            </a:endParaRPr>
          </a:p>
          <a:p>
            <a:pPr algn="ctr" defTabSz="914358">
              <a:lnSpc>
                <a:spcPct val="150000"/>
              </a:lnSpc>
            </a:pPr>
            <a:r>
              <a:rPr lang="en-US" sz="2800" dirty="0" err="1">
                <a:solidFill>
                  <a:srgbClr val="512BD4"/>
                </a:solidFill>
                <a:latin typeface="Segoe UI Light"/>
                <a:ea typeface="Segoe UI Symbol" panose="020B0502040204020203" pitchFamily="34" charset="0"/>
              </a:rPr>
              <a:t>aplicaciones</a:t>
            </a:r>
            <a:r>
              <a:rPr lang="en-US" sz="2800" dirty="0">
                <a:solidFill>
                  <a:srgbClr val="512BD4"/>
                </a:solidFill>
                <a:latin typeface="Segoe UI Light"/>
                <a:ea typeface="Segoe UI Symbol" panose="020B0502040204020203" pitchFamily="34" charset="0"/>
              </a:rPr>
              <a:t> para iOS, Android, macOS, &amp; Windows</a:t>
            </a:r>
          </a:p>
          <a:p>
            <a:pPr algn="ctr" defTabSz="914358">
              <a:lnSpc>
                <a:spcPct val="150000"/>
              </a:lnSpc>
            </a:pPr>
            <a:r>
              <a:rPr lang="en-US" sz="4000" b="1" dirty="0" err="1">
                <a:solidFill>
                  <a:srgbClr val="512BD4"/>
                </a:solidFill>
                <a:latin typeface="Segoe UI Light"/>
                <a:ea typeface="Segoe UI Symbol" panose="020B0502040204020203" pitchFamily="34" charset="0"/>
              </a:rPr>
              <a:t>modernas</a:t>
            </a:r>
            <a:r>
              <a:rPr lang="en-US" sz="4000" b="1" dirty="0">
                <a:solidFill>
                  <a:srgbClr val="512BD4"/>
                </a:solidFill>
                <a:latin typeface="Segoe UI Light"/>
                <a:ea typeface="Segoe UI Symbol" panose="020B0502040204020203" pitchFamily="34" charset="0"/>
              </a:rPr>
              <a:t>, con alto </a:t>
            </a:r>
            <a:r>
              <a:rPr lang="en-US" sz="4000" b="1" dirty="0" err="1">
                <a:solidFill>
                  <a:srgbClr val="512BD4"/>
                </a:solidFill>
                <a:latin typeface="Segoe UI Light"/>
                <a:ea typeface="Segoe UI Symbol" panose="020B0502040204020203" pitchFamily="34" charset="0"/>
              </a:rPr>
              <a:t>rendimiento</a:t>
            </a:r>
            <a:r>
              <a:rPr lang="en-US" sz="4000" b="1" dirty="0">
                <a:solidFill>
                  <a:srgbClr val="512BD4"/>
                </a:solidFill>
                <a:latin typeface="Segoe UI Light"/>
                <a:ea typeface="Segoe UI Symbol" panose="020B0502040204020203" pitchFamily="34" charset="0"/>
              </a:rPr>
              <a:t>, &amp; multi-</a:t>
            </a:r>
            <a:r>
              <a:rPr lang="en-US" sz="4000" b="1" dirty="0" err="1">
                <a:solidFill>
                  <a:srgbClr val="512BD4"/>
                </a:solidFill>
                <a:latin typeface="Segoe UI Light"/>
                <a:ea typeface="Segoe UI Symbol" panose="020B0502040204020203" pitchFamily="34" charset="0"/>
              </a:rPr>
              <a:t>platformas</a:t>
            </a:r>
            <a:r>
              <a:rPr lang="en-US" sz="4000" b="1" dirty="0">
                <a:solidFill>
                  <a:srgbClr val="512BD4"/>
                </a:solidFill>
                <a:latin typeface="Segoe UI Light"/>
                <a:ea typeface="Segoe UI Symbol" panose="020B0502040204020203" pitchFamily="34" charset="0"/>
              </a:rPr>
              <a:t> </a:t>
            </a:r>
            <a:endParaRPr lang="en-US" sz="2800" b="1" dirty="0">
              <a:solidFill>
                <a:srgbClr val="512BD4"/>
              </a:solidFill>
              <a:latin typeface="Segoe UI Light"/>
              <a:ea typeface="Segoe UI Symbol" panose="020B0502040204020203" pitchFamily="34" charset="0"/>
            </a:endParaRPr>
          </a:p>
          <a:p>
            <a:pPr algn="ctr" defTabSz="914358">
              <a:lnSpc>
                <a:spcPct val="150000"/>
              </a:lnSpc>
            </a:pPr>
            <a:r>
              <a:rPr lang="en-US" sz="2800" dirty="0">
                <a:solidFill>
                  <a:srgbClr val="512BD4"/>
                </a:solidFill>
                <a:latin typeface="Segoe UI Light"/>
                <a:ea typeface="Segoe UI Symbol" panose="020B0502040204020203" pitchFamily="34" charset="0"/>
              </a:rPr>
              <a:t>con </a:t>
            </a:r>
            <a:r>
              <a:rPr lang="en-US" sz="4000" b="1" dirty="0">
                <a:solidFill>
                  <a:srgbClr val="512BD4"/>
                </a:solidFill>
                <a:latin typeface="Segoe UI Light"/>
                <a:ea typeface="Segoe UI Symbol" panose="020B0502040204020203" pitchFamily="34" charset="0"/>
              </a:rPr>
              <a:t>C#</a:t>
            </a:r>
            <a:r>
              <a:rPr lang="en-US" sz="2800" dirty="0">
                <a:solidFill>
                  <a:srgbClr val="512BD4"/>
                </a:solidFill>
                <a:latin typeface="Segoe UI Light"/>
                <a:ea typeface="Segoe UI Symbol" panose="020B0502040204020203" pitchFamily="34" charset="0"/>
              </a:rPr>
              <a:t> y </a:t>
            </a:r>
            <a:r>
              <a:rPr lang="en-US" sz="3200" b="1" dirty="0">
                <a:solidFill>
                  <a:srgbClr val="512BD4"/>
                </a:solidFill>
                <a:latin typeface="Segoe UI Light"/>
                <a:ea typeface="Segoe UI Symbol" panose="020B0502040204020203" pitchFamily="34" charset="0"/>
              </a:rPr>
              <a:t>.NET </a:t>
            </a:r>
            <a:r>
              <a:rPr lang="en-US" sz="2800" dirty="0" err="1">
                <a:solidFill>
                  <a:srgbClr val="512BD4"/>
                </a:solidFill>
                <a:latin typeface="Segoe UI Light"/>
                <a:ea typeface="Segoe UI Symbol" panose="020B0502040204020203" pitchFamily="34" charset="0"/>
              </a:rPr>
              <a:t>desde</a:t>
            </a:r>
            <a:endParaRPr lang="en-US" sz="2800" dirty="0">
              <a:solidFill>
                <a:srgbClr val="512BD4"/>
              </a:solidFill>
              <a:latin typeface="Segoe UI Light"/>
              <a:ea typeface="Segoe UI Symbol" panose="020B0502040204020203" pitchFamily="34" charset="0"/>
            </a:endParaRPr>
          </a:p>
          <a:p>
            <a:pPr algn="ctr" defTabSz="914358">
              <a:lnSpc>
                <a:spcPct val="150000"/>
              </a:lnSpc>
            </a:pPr>
            <a:r>
              <a:rPr lang="en-US" sz="4000" b="1" dirty="0">
                <a:solidFill>
                  <a:srgbClr val="512BD4"/>
                </a:solidFill>
                <a:latin typeface="Segoe UI Light"/>
                <a:ea typeface="Segoe UI Symbol" panose="020B0502040204020203" pitchFamily="34" charset="0"/>
              </a:rPr>
              <a:t>Una base de Código </a:t>
            </a:r>
            <a:r>
              <a:rPr lang="en-US" sz="4000" b="1" dirty="0" err="1">
                <a:solidFill>
                  <a:srgbClr val="512BD4"/>
                </a:solidFill>
                <a:latin typeface="Segoe UI Light"/>
                <a:ea typeface="Segoe UI Symbol" panose="020B0502040204020203" pitchFamily="34" charset="0"/>
              </a:rPr>
              <a:t>común</a:t>
            </a:r>
            <a:r>
              <a:rPr lang="en-US" sz="2800" dirty="0">
                <a:solidFill>
                  <a:srgbClr val="512BD4"/>
                </a:solidFill>
                <a:latin typeface="Segoe UI Light"/>
                <a:ea typeface="Segoe UI Symbol" panose="020B0502040204020203" pitchFamily="34" charset="0"/>
              </a:rPr>
              <a:t>. </a:t>
            </a:r>
            <a:endParaRPr lang="en-US" sz="3200" dirty="0">
              <a:solidFill>
                <a:srgbClr val="512BD4"/>
              </a:solidFill>
              <a:latin typeface="Segoe UI Light"/>
              <a:ea typeface="Segoe UI Symbol" panose="020B0502040204020203" pitchFamily="34" charset="0"/>
            </a:endParaRPr>
          </a:p>
        </p:txBody>
      </p:sp>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phic 31" descr="Smart Phone with solid fill">
            <a:extLst>
              <a:ext uri="{FF2B5EF4-FFF2-40B4-BE49-F238E27FC236}">
                <a16:creationId xmlns:a16="http://schemas.microsoft.com/office/drawing/2014/main" id="{1334854A-F2ED-47A0-BF6F-8B3F698D9C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8639" y="2737429"/>
            <a:ext cx="2064696" cy="1983248"/>
          </a:xfrm>
          <a:prstGeom prst="rect">
            <a:avLst/>
          </a:prstGeom>
        </p:spPr>
      </p:pic>
      <p:pic>
        <p:nvPicPr>
          <p:cNvPr id="29" name="Picture 28">
            <a:extLst>
              <a:ext uri="{FF2B5EF4-FFF2-40B4-BE49-F238E27FC236}">
                <a16:creationId xmlns:a16="http://schemas.microsoft.com/office/drawing/2014/main" id="{ECBBA70F-805C-4BF9-AECD-2A4BA0C674EC}"/>
              </a:ext>
            </a:extLst>
          </p:cNvPr>
          <p:cNvPicPr>
            <a:picLocks noChangeAspect="1"/>
          </p:cNvPicPr>
          <p:nvPr/>
        </p:nvPicPr>
        <p:blipFill>
          <a:blip r:embed="rId4"/>
          <a:stretch>
            <a:fillRect/>
          </a:stretch>
        </p:blipFill>
        <p:spPr>
          <a:xfrm>
            <a:off x="8004706" y="3307145"/>
            <a:ext cx="521230" cy="708087"/>
          </a:xfrm>
          <a:prstGeom prst="rect">
            <a:avLst/>
          </a:prstGeom>
          <a:solidFill>
            <a:srgbClr val="7030A0"/>
          </a:solidFill>
          <a:ln>
            <a:solidFill>
              <a:srgbClr val="7030A0"/>
            </a:solidFill>
          </a:ln>
        </p:spPr>
      </p:pic>
      <p:pic>
        <p:nvPicPr>
          <p:cNvPr id="30" name="Graphic 29" descr="Smart Phone outline">
            <a:extLst>
              <a:ext uri="{FF2B5EF4-FFF2-40B4-BE49-F238E27FC236}">
                <a16:creationId xmlns:a16="http://schemas.microsoft.com/office/drawing/2014/main" id="{A9EBCC57-3615-4A5C-A4C9-0873156B63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35224" y="2650574"/>
            <a:ext cx="1860195" cy="2070103"/>
          </a:xfrm>
          <a:prstGeom prst="rect">
            <a:avLst/>
          </a:prstGeom>
        </p:spPr>
      </p:pic>
      <p:pic>
        <p:nvPicPr>
          <p:cNvPr id="28" name="Graphic 27" descr="Laptop with solid fill">
            <a:extLst>
              <a:ext uri="{FF2B5EF4-FFF2-40B4-BE49-F238E27FC236}">
                <a16:creationId xmlns:a16="http://schemas.microsoft.com/office/drawing/2014/main" id="{240183AA-7FF3-4715-A0AD-4F6E04F29C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35270" y="2389410"/>
            <a:ext cx="2782696" cy="2782696"/>
          </a:xfrm>
          <a:prstGeom prst="rect">
            <a:avLst/>
          </a:prstGeom>
        </p:spPr>
      </p:pic>
      <p:grpSp>
        <p:nvGrpSpPr>
          <p:cNvPr id="21" name="Group 42">
            <a:extLst>
              <a:ext uri="{FF2B5EF4-FFF2-40B4-BE49-F238E27FC236}">
                <a16:creationId xmlns:a16="http://schemas.microsoft.com/office/drawing/2014/main" id="{63064C47-4B62-4975-B6FC-DEB83EF39F0A}"/>
              </a:ext>
            </a:extLst>
          </p:cNvPr>
          <p:cNvGrpSpPr>
            <a:grpSpLocks noChangeAspect="1"/>
          </p:cNvGrpSpPr>
          <p:nvPr/>
        </p:nvGrpSpPr>
        <p:grpSpPr bwMode="auto">
          <a:xfrm>
            <a:off x="1547347" y="3390317"/>
            <a:ext cx="546633" cy="566667"/>
            <a:chOff x="3492" y="1769"/>
            <a:chExt cx="854" cy="864"/>
          </a:xfrm>
          <a:solidFill>
            <a:srgbClr val="7030A0"/>
          </a:solidFill>
        </p:grpSpPr>
        <p:sp>
          <p:nvSpPr>
            <p:cNvPr id="23" name="Freeform 43">
              <a:extLst>
                <a:ext uri="{FF2B5EF4-FFF2-40B4-BE49-F238E27FC236}">
                  <a16:creationId xmlns:a16="http://schemas.microsoft.com/office/drawing/2014/main" id="{876B7433-D092-4D4B-92B7-82A66F038141}"/>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w="9525">
              <a:solidFill>
                <a:srgbClr val="7030A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44">
              <a:extLst>
                <a:ext uri="{FF2B5EF4-FFF2-40B4-BE49-F238E27FC236}">
                  <a16:creationId xmlns:a16="http://schemas.microsoft.com/office/drawing/2014/main" id="{AD1AB037-8C41-4D0E-BD34-30892B28732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w="9525">
              <a:solidFill>
                <a:srgbClr val="7030A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45">
              <a:extLst>
                <a:ext uri="{FF2B5EF4-FFF2-40B4-BE49-F238E27FC236}">
                  <a16:creationId xmlns:a16="http://schemas.microsoft.com/office/drawing/2014/main" id="{844C8C1E-7909-4737-BCB8-4159CD6BC03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w="9525">
              <a:solidFill>
                <a:srgbClr val="7030A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46">
              <a:extLst>
                <a:ext uri="{FF2B5EF4-FFF2-40B4-BE49-F238E27FC236}">
                  <a16:creationId xmlns:a16="http://schemas.microsoft.com/office/drawing/2014/main" id="{EFE8F829-5E24-4991-98A5-302E1A685C08}"/>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w="9525">
              <a:solidFill>
                <a:srgbClr val="7030A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2" name="Graphic 21" descr="Laptop outline">
            <a:extLst>
              <a:ext uri="{FF2B5EF4-FFF2-40B4-BE49-F238E27FC236}">
                <a16:creationId xmlns:a16="http://schemas.microsoft.com/office/drawing/2014/main" id="{D65E9240-3C3C-483D-938C-9381E6C1B8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3286" y="2401636"/>
            <a:ext cx="2782695" cy="2782695"/>
          </a:xfrm>
          <a:prstGeom prst="rect">
            <a:avLst/>
          </a:prstGeom>
        </p:spPr>
      </p:pic>
      <p:pic>
        <p:nvPicPr>
          <p:cNvPr id="34" name="Graphic 33" descr="Tablet outline">
            <a:extLst>
              <a:ext uri="{FF2B5EF4-FFF2-40B4-BE49-F238E27FC236}">
                <a16:creationId xmlns:a16="http://schemas.microsoft.com/office/drawing/2014/main" id="{407348AE-2EC6-416F-A212-6226BE959D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08470" y="1436424"/>
            <a:ext cx="2594898" cy="2594898"/>
          </a:xfrm>
          <a:prstGeom prst="rect">
            <a:avLst/>
          </a:prstGeom>
        </p:spPr>
      </p:pic>
      <p:pic>
        <p:nvPicPr>
          <p:cNvPr id="36" name="Graphic 35" descr="Tablet with solid fill">
            <a:extLst>
              <a:ext uri="{FF2B5EF4-FFF2-40B4-BE49-F238E27FC236}">
                <a16:creationId xmlns:a16="http://schemas.microsoft.com/office/drawing/2014/main" id="{F74FD181-8D64-46C5-B015-72680DE435D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008470" y="3097407"/>
            <a:ext cx="2594898" cy="2594898"/>
          </a:xfrm>
          <a:prstGeom prst="rect">
            <a:avLst/>
          </a:prstGeom>
        </p:spPr>
      </p:pic>
      <p:pic>
        <p:nvPicPr>
          <p:cNvPr id="42" name="Picture 41">
            <a:extLst>
              <a:ext uri="{FF2B5EF4-FFF2-40B4-BE49-F238E27FC236}">
                <a16:creationId xmlns:a16="http://schemas.microsoft.com/office/drawing/2014/main" id="{1803E5AD-0EE4-4402-A923-A0563533D2FB}"/>
              </a:ext>
            </a:extLst>
          </p:cNvPr>
          <p:cNvPicPr>
            <a:picLocks noChangeAspect="1"/>
          </p:cNvPicPr>
          <p:nvPr/>
        </p:nvPicPr>
        <p:blipFill>
          <a:blip r:embed="rId4"/>
          <a:stretch>
            <a:fillRect/>
          </a:stretch>
        </p:blipFill>
        <p:spPr>
          <a:xfrm>
            <a:off x="9947871" y="3908450"/>
            <a:ext cx="716096" cy="972811"/>
          </a:xfrm>
          <a:prstGeom prst="rect">
            <a:avLst/>
          </a:prstGeom>
          <a:solidFill>
            <a:srgbClr val="7030A0"/>
          </a:solidFill>
          <a:ln>
            <a:solidFill>
              <a:srgbClr val="7030A0"/>
            </a:solidFill>
          </a:ln>
        </p:spPr>
      </p:pic>
      <p:pic>
        <p:nvPicPr>
          <p:cNvPr id="1026" name="Picture 2">
            <a:extLst>
              <a:ext uri="{FF2B5EF4-FFF2-40B4-BE49-F238E27FC236}">
                <a16:creationId xmlns:a16="http://schemas.microsoft.com/office/drawing/2014/main" id="{5B7F69F7-9F05-4AC2-9558-B0D09EBC4B5A}"/>
              </a:ext>
            </a:extLst>
          </p:cNvPr>
          <p:cNvPicPr>
            <a:picLocks noChangeAspect="1" noChangeArrowheads="1"/>
          </p:cNvPicPr>
          <p:nvPr/>
        </p:nvPicPr>
        <p:blipFill>
          <a:blip r:embed="rId15">
            <a:duotone>
              <a:schemeClr val="accent2">
                <a:shade val="45000"/>
                <a:satMod val="135000"/>
              </a:schemeClr>
              <a:prstClr val="white"/>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330042" y="3245323"/>
            <a:ext cx="769909" cy="769909"/>
          </a:xfrm>
          <a:prstGeom prst="rect">
            <a:avLst/>
          </a:prstGeom>
          <a:solidFill>
            <a:srgbClr val="7030A0"/>
          </a:solidFill>
          <a:ln>
            <a:solidFill>
              <a:srgbClr val="7030A0"/>
            </a:solidFill>
          </a:ln>
        </p:spPr>
      </p:pic>
      <p:pic>
        <p:nvPicPr>
          <p:cNvPr id="1030" name="Picture 6" descr="Apple iOS Logo PNG Transparent &amp; SVG Vector - Freebie Supply">
            <a:extLst>
              <a:ext uri="{FF2B5EF4-FFF2-40B4-BE49-F238E27FC236}">
                <a16:creationId xmlns:a16="http://schemas.microsoft.com/office/drawing/2014/main" id="{D29D08D7-41EC-4E3F-8C3F-01F0911A41BF}"/>
              </a:ext>
            </a:extLst>
          </p:cNvPr>
          <p:cNvPicPr>
            <a:picLocks noChangeAspect="1" noChangeArrowheads="1"/>
          </p:cNvPicPr>
          <p:nvPr/>
        </p:nvPicPr>
        <p:blipFill>
          <a:blip r:embed="rId17">
            <a:biLevel thresh="25000"/>
            <a:extLst>
              <a:ext uri="{BEBA8EAE-BF5A-486C-A8C5-ECC9F3942E4B}">
                <a14:imgProps xmlns:a14="http://schemas.microsoft.com/office/drawing/2010/main">
                  <a14:imgLayer r:embed="rId18">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427859" y="3401284"/>
            <a:ext cx="745994" cy="559495"/>
          </a:xfrm>
          <a:prstGeom prst="rect">
            <a:avLst/>
          </a:prstGeom>
          <a:solidFill>
            <a:srgbClr val="7030A0"/>
          </a:solidFill>
          <a:ln>
            <a:solidFill>
              <a:srgbClr val="7030A0"/>
            </a:solidFill>
          </a:ln>
        </p:spPr>
      </p:pic>
      <p:pic>
        <p:nvPicPr>
          <p:cNvPr id="1032" name="Picture 8">
            <a:extLst>
              <a:ext uri="{FF2B5EF4-FFF2-40B4-BE49-F238E27FC236}">
                <a16:creationId xmlns:a16="http://schemas.microsoft.com/office/drawing/2014/main" id="{FB6AC03C-9234-4DF2-BB56-2B1EBB7C1C9B}"/>
              </a:ext>
            </a:extLst>
          </p:cNvPr>
          <p:cNvPicPr>
            <a:picLocks noChangeAspect="1" noChangeArrowheads="1"/>
          </p:cNvPicPr>
          <p:nvPr/>
        </p:nvPicPr>
        <p:blipFill>
          <a:blip r:embed="rId19">
            <a:biLevel thresh="25000"/>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9605344" y="2503997"/>
            <a:ext cx="1401149" cy="459752"/>
          </a:xfrm>
          <a:prstGeom prst="rect">
            <a:avLst/>
          </a:prstGeom>
          <a:solidFill>
            <a:srgbClr val="7030A0"/>
          </a:solidFill>
          <a:ln>
            <a:solidFill>
              <a:srgbClr val="7030A0"/>
            </a:solidFill>
          </a:ln>
        </p:spPr>
      </p:pic>
    </p:spTree>
    <p:extLst>
      <p:ext uri="{BB962C8B-B14F-4D97-AF65-F5344CB8AC3E}">
        <p14:creationId xmlns:p14="http://schemas.microsoft.com/office/powerpoint/2010/main" val="2583299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CD33-197D-4B78-A762-5952011AF417}"/>
              </a:ext>
            </a:extLst>
          </p:cNvPr>
          <p:cNvSpPr>
            <a:spLocks noGrp="1"/>
          </p:cNvSpPr>
          <p:nvPr>
            <p:ph type="title"/>
          </p:nvPr>
        </p:nvSpPr>
        <p:spPr/>
        <p:txBody>
          <a:bodyPr/>
          <a:lstStyle/>
          <a:p>
            <a:r>
              <a:rPr lang="en-US" dirty="0"/>
              <a:t>Cross-Platform UI</a:t>
            </a:r>
          </a:p>
        </p:txBody>
      </p:sp>
    </p:spTree>
    <p:extLst>
      <p:ext uri="{BB962C8B-B14F-4D97-AF65-F5344CB8AC3E}">
        <p14:creationId xmlns:p14="http://schemas.microsoft.com/office/powerpoint/2010/main" val="16538853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1926945"/>
            <a:ext cx="6131884"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Cross-platform, native UI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Single project system, single codebase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Deploy to multiple devices, mobile &amp; desktop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General availability early this year</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normAutofit/>
          </a:bodyPr>
          <a:lstStyle/>
          <a:p>
            <a:r>
              <a:rPr lang="en-US" sz="3600" dirty="0"/>
              <a:t>.NET MAUI</a:t>
            </a:r>
          </a:p>
        </p:txBody>
      </p:sp>
      <p:sp>
        <p:nvSpPr>
          <p:cNvPr id="12" name="Rectangle 11">
            <a:extLst>
              <a:ext uri="{FF2B5EF4-FFF2-40B4-BE49-F238E27FC236}">
                <a16:creationId xmlns:a16="http://schemas.microsoft.com/office/drawing/2014/main" id="{3856ECE8-C979-467B-9DBF-255CA25E0517}"/>
              </a:ext>
            </a:extLst>
          </p:cNvPr>
          <p:cNvSpPr/>
          <p:nvPr/>
        </p:nvSpPr>
        <p:spPr bwMode="auto">
          <a:xfrm>
            <a:off x="698016" y="1835884"/>
            <a:ext cx="4774424" cy="163077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760836" y="2651269"/>
            <a:ext cx="465576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p:txBody>
      </p:sp>
      <p:sp>
        <p:nvSpPr>
          <p:cNvPr id="27" name="TextBox 26">
            <a:extLst>
              <a:ext uri="{FF2B5EF4-FFF2-40B4-BE49-F238E27FC236}">
                <a16:creationId xmlns:a16="http://schemas.microsoft.com/office/drawing/2014/main" id="{E6899861-F3C8-435F-842F-0D4F0330DE36}"/>
              </a:ext>
            </a:extLst>
          </p:cNvPr>
          <p:cNvSpPr txBox="1"/>
          <p:nvPr/>
        </p:nvSpPr>
        <p:spPr>
          <a:xfrm>
            <a:off x="2322576" y="6271276"/>
            <a:ext cx="754684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2000" b="1" i="0" u="none" strike="noStrike" kern="1200" cap="none" spc="0" normalizeH="0" baseline="0" noProof="0" dirty="0">
                <a:ln>
                  <a:noFill/>
                </a:ln>
                <a:solidFill>
                  <a:schemeClr val="accent3">
                    <a:lumMod val="7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github.com/dotnet/</a:t>
            </a:r>
            <a:r>
              <a:rPr kumimoji="0" lang="en-US" sz="2000" b="1" i="0" u="none" strike="noStrike" kern="1200" cap="none" spc="0" normalizeH="0" baseline="0" noProof="0" dirty="0" err="1">
                <a:ln>
                  <a:noFill/>
                </a:ln>
                <a:solidFill>
                  <a:schemeClr val="accent3">
                    <a:lumMod val="7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maui</a:t>
            </a:r>
            <a:endParaRPr kumimoji="0" lang="en-US" sz="2000" b="1" i="0" u="none" strike="noStrike" kern="1200" cap="none" spc="0" normalizeH="0" baseline="0" noProof="0" dirty="0">
              <a:ln>
                <a:noFill/>
              </a:ln>
              <a:solidFill>
                <a:schemeClr val="accent3">
                  <a:lumMod val="75000"/>
                </a:schemeClr>
              </a:solidFill>
              <a:effectLst/>
              <a:highlight>
                <a:srgbClr val="FFFF00"/>
              </a:highligh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63" name="Group 62">
            <a:extLst>
              <a:ext uri="{FF2B5EF4-FFF2-40B4-BE49-F238E27FC236}">
                <a16:creationId xmlns:a16="http://schemas.microsoft.com/office/drawing/2014/main" id="{FB8F34B3-5B6F-4E09-93D9-E7F356FCB691}"/>
              </a:ext>
            </a:extLst>
          </p:cNvPr>
          <p:cNvGrpSpPr/>
          <p:nvPr/>
        </p:nvGrpSpPr>
        <p:grpSpPr>
          <a:xfrm>
            <a:off x="698016" y="3541546"/>
            <a:ext cx="4774425" cy="701084"/>
            <a:chOff x="698016" y="3541546"/>
            <a:chExt cx="4774425" cy="701084"/>
          </a:xfrm>
        </p:grpSpPr>
        <p:grpSp>
          <p:nvGrpSpPr>
            <p:cNvPr id="18" name="Group 17">
              <a:extLst>
                <a:ext uri="{FF2B5EF4-FFF2-40B4-BE49-F238E27FC236}">
                  <a16:creationId xmlns:a16="http://schemas.microsoft.com/office/drawing/2014/main" id="{70A6166F-22A6-47B1-BBEB-215290F0EABF}"/>
                </a:ext>
              </a:extLst>
            </p:cNvPr>
            <p:cNvGrpSpPr/>
            <p:nvPr/>
          </p:nvGrpSpPr>
          <p:grpSpPr>
            <a:xfrm>
              <a:off x="698016" y="3541546"/>
              <a:ext cx="4774425" cy="701084"/>
              <a:chOff x="951499" y="3520091"/>
              <a:chExt cx="4302011" cy="701084"/>
            </a:xfrm>
          </p:grpSpPr>
          <p:sp>
            <p:nvSpPr>
              <p:cNvPr id="3" name="Rectangle 2">
                <a:extLst>
                  <a:ext uri="{FF2B5EF4-FFF2-40B4-BE49-F238E27FC236}">
                    <a16:creationId xmlns:a16="http://schemas.microsoft.com/office/drawing/2014/main" id="{442D615D-A9CB-4A3E-BF3E-4030C12ED894}"/>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WinUI</a:t>
                </a:r>
                <a:endPar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C12ADBBF-DBA1-4B54-9C3F-8E14E2FD5479}"/>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 Catalyst</a:t>
                </a:r>
              </a:p>
            </p:txBody>
          </p:sp>
          <p:sp>
            <p:nvSpPr>
              <p:cNvPr id="10" name="Rectangle 9">
                <a:extLst>
                  <a:ext uri="{FF2B5EF4-FFF2-40B4-BE49-F238E27FC236}">
                    <a16:creationId xmlns:a16="http://schemas.microsoft.com/office/drawing/2014/main" id="{5BBE83C9-4CA8-4E7C-A8FE-04FF1E0C1A0F}"/>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Android</a:t>
                </a:r>
              </a:p>
            </p:txBody>
          </p:sp>
        </p:grpSp>
        <p:sp>
          <p:nvSpPr>
            <p:cNvPr id="2" name="Rectangle 1">
              <a:extLst>
                <a:ext uri="{FF2B5EF4-FFF2-40B4-BE49-F238E27FC236}">
                  <a16:creationId xmlns:a16="http://schemas.microsoft.com/office/drawing/2014/main" id="{0715E6E9-F688-43E5-9997-6FE833CDEE12}"/>
                </a:ext>
              </a:extLst>
            </p:cNvPr>
            <p:cNvSpPr/>
            <p:nvPr/>
          </p:nvSpPr>
          <p:spPr bwMode="auto">
            <a:xfrm>
              <a:off x="3116655" y="3547298"/>
              <a:ext cx="1126639" cy="6953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grpSp>
      <p:grpSp>
        <p:nvGrpSpPr>
          <p:cNvPr id="23" name="Group 22">
            <a:extLst>
              <a:ext uri="{FF2B5EF4-FFF2-40B4-BE49-F238E27FC236}">
                <a16:creationId xmlns:a16="http://schemas.microsoft.com/office/drawing/2014/main" id="{AB565670-A81D-46CD-A2B3-7B722CBC3BB1}"/>
              </a:ext>
            </a:extLst>
          </p:cNvPr>
          <p:cNvGrpSpPr/>
          <p:nvPr/>
        </p:nvGrpSpPr>
        <p:grpSpPr>
          <a:xfrm>
            <a:off x="3242388" y="4938062"/>
            <a:ext cx="914400" cy="914400"/>
            <a:chOff x="2212166" y="5530079"/>
            <a:chExt cx="914400" cy="914400"/>
          </a:xfrm>
        </p:grpSpPr>
        <p:sp>
          <p:nvSpPr>
            <p:cNvPr id="9" name="TextBox 8">
              <a:extLst>
                <a:ext uri="{FF2B5EF4-FFF2-40B4-BE49-F238E27FC236}">
                  <a16:creationId xmlns:a16="http://schemas.microsoft.com/office/drawing/2014/main" id="{5DDCFD2E-2105-4B43-B3B2-855493A50A16}"/>
                </a:ext>
              </a:extLst>
            </p:cNvPr>
            <p:cNvSpPr txBox="1"/>
            <p:nvPr/>
          </p:nvSpPr>
          <p:spPr>
            <a:xfrm>
              <a:off x="2450054" y="5824174"/>
              <a:ext cx="46679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pic>
          <p:nvPicPr>
            <p:cNvPr id="15" name="Graphic 14" descr="Smart Phone with solid fill">
              <a:extLst>
                <a:ext uri="{FF2B5EF4-FFF2-40B4-BE49-F238E27FC236}">
                  <a16:creationId xmlns:a16="http://schemas.microsoft.com/office/drawing/2014/main" id="{3DCB8724-C431-47C4-A637-836F568C9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22" name="Group 21">
            <a:extLst>
              <a:ext uri="{FF2B5EF4-FFF2-40B4-BE49-F238E27FC236}">
                <a16:creationId xmlns:a16="http://schemas.microsoft.com/office/drawing/2014/main" id="{DE29D398-EF99-4AC2-808D-82942E26B95E}"/>
              </a:ext>
            </a:extLst>
          </p:cNvPr>
          <p:cNvGrpSpPr/>
          <p:nvPr/>
        </p:nvGrpSpPr>
        <p:grpSpPr>
          <a:xfrm>
            <a:off x="4496754" y="4936615"/>
            <a:ext cx="914400" cy="914400"/>
            <a:chOff x="5187159" y="4792658"/>
            <a:chExt cx="914400" cy="914400"/>
          </a:xfrm>
        </p:grpSpPr>
        <p:pic>
          <p:nvPicPr>
            <p:cNvPr id="14" name="Picture 13">
              <a:extLst>
                <a:ext uri="{FF2B5EF4-FFF2-40B4-BE49-F238E27FC236}">
                  <a16:creationId xmlns:a16="http://schemas.microsoft.com/office/drawing/2014/main" id="{D22B6567-3C77-4511-8801-C0BDD0DBACD4}"/>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21" name="Graphic 20" descr="Smart Phone outline">
              <a:extLst>
                <a:ext uri="{FF2B5EF4-FFF2-40B4-BE49-F238E27FC236}">
                  <a16:creationId xmlns:a16="http://schemas.microsoft.com/office/drawing/2014/main" id="{E578F60D-8D48-4DD3-A72B-3B1459A319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sp>
        <p:nvSpPr>
          <p:cNvPr id="16" name="TextBox 15">
            <a:extLst>
              <a:ext uri="{FF2B5EF4-FFF2-40B4-BE49-F238E27FC236}">
                <a16:creationId xmlns:a16="http://schemas.microsoft.com/office/drawing/2014/main" id="{B330C181-3BE3-4298-93B3-4D0CB05118AD}"/>
              </a:ext>
            </a:extLst>
          </p:cNvPr>
          <p:cNvSpPr txBox="1"/>
          <p:nvPr/>
        </p:nvSpPr>
        <p:spPr>
          <a:xfrm>
            <a:off x="2106727" y="5132326"/>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pic>
        <p:nvPicPr>
          <p:cNvPr id="25" name="Graphic 24" descr="Laptop with solid fill">
            <a:extLst>
              <a:ext uri="{FF2B5EF4-FFF2-40B4-BE49-F238E27FC236}">
                <a16:creationId xmlns:a16="http://schemas.microsoft.com/office/drawing/2014/main" id="{BBEB6D68-482A-495E-A75A-A95BABB446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9899" y="4835245"/>
            <a:ext cx="914400" cy="914400"/>
          </a:xfrm>
          <a:prstGeom prst="rect">
            <a:avLst/>
          </a:prstGeom>
        </p:spPr>
      </p:pic>
      <p:grpSp>
        <p:nvGrpSpPr>
          <p:cNvPr id="30" name="Group 29">
            <a:extLst>
              <a:ext uri="{FF2B5EF4-FFF2-40B4-BE49-F238E27FC236}">
                <a16:creationId xmlns:a16="http://schemas.microsoft.com/office/drawing/2014/main" id="{78020D21-B910-4E4D-AD2F-8A4BA78B227A}"/>
              </a:ext>
            </a:extLst>
          </p:cNvPr>
          <p:cNvGrpSpPr/>
          <p:nvPr/>
        </p:nvGrpSpPr>
        <p:grpSpPr>
          <a:xfrm>
            <a:off x="764473" y="4835245"/>
            <a:ext cx="914400" cy="914400"/>
            <a:chOff x="769916" y="4835245"/>
            <a:chExt cx="914400" cy="914400"/>
          </a:xfrm>
        </p:grpSpPr>
        <p:grpSp>
          <p:nvGrpSpPr>
            <p:cNvPr id="56" name="Group 42">
              <a:extLst>
                <a:ext uri="{FF2B5EF4-FFF2-40B4-BE49-F238E27FC236}">
                  <a16:creationId xmlns:a16="http://schemas.microsoft.com/office/drawing/2014/main" id="{F182C15E-8395-47CB-9A76-D53E53EB787B}"/>
                </a:ext>
              </a:extLst>
            </p:cNvPr>
            <p:cNvGrpSpPr>
              <a:grpSpLocks noChangeAspect="1"/>
            </p:cNvGrpSpPr>
            <p:nvPr/>
          </p:nvGrpSpPr>
          <p:grpSpPr bwMode="auto">
            <a:xfrm>
              <a:off x="1135999" y="5160128"/>
              <a:ext cx="179625" cy="186208"/>
              <a:chOff x="3492" y="1769"/>
              <a:chExt cx="854" cy="864"/>
            </a:xfrm>
            <a:solidFill>
              <a:srgbClr val="FFFFFF"/>
            </a:solidFill>
          </p:grpSpPr>
          <p:sp>
            <p:nvSpPr>
              <p:cNvPr id="57" name="Freeform 43">
                <a:extLst>
                  <a:ext uri="{FF2B5EF4-FFF2-40B4-BE49-F238E27FC236}">
                    <a16:creationId xmlns:a16="http://schemas.microsoft.com/office/drawing/2014/main" id="{2F6F793A-7997-46EC-9A0A-2F3CD3A444D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8" name="Freeform 44">
                <a:extLst>
                  <a:ext uri="{FF2B5EF4-FFF2-40B4-BE49-F238E27FC236}">
                    <a16:creationId xmlns:a16="http://schemas.microsoft.com/office/drawing/2014/main" id="{3CCAC146-31C0-4D4C-A4BD-B94A27A261E4}"/>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Freeform 45">
                <a:extLst>
                  <a:ext uri="{FF2B5EF4-FFF2-40B4-BE49-F238E27FC236}">
                    <a16:creationId xmlns:a16="http://schemas.microsoft.com/office/drawing/2014/main" id="{33221B7B-25E1-4C4C-901B-B9B5C70E02CC}"/>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Freeform 46">
                <a:extLst>
                  <a:ext uri="{FF2B5EF4-FFF2-40B4-BE49-F238E27FC236}">
                    <a16:creationId xmlns:a16="http://schemas.microsoft.com/office/drawing/2014/main" id="{6F6657B3-9C31-4724-956B-6A4B9114A3A6}"/>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8" name="Graphic 27" descr="Laptop outline">
              <a:extLst>
                <a:ext uri="{FF2B5EF4-FFF2-40B4-BE49-F238E27FC236}">
                  <a16:creationId xmlns:a16="http://schemas.microsoft.com/office/drawing/2014/main" id="{612D80E1-7A6A-4071-814B-6820AED9AF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nvGrpSpPr>
          <p:cNvPr id="61" name="Group 60">
            <a:extLst>
              <a:ext uri="{FF2B5EF4-FFF2-40B4-BE49-F238E27FC236}">
                <a16:creationId xmlns:a16="http://schemas.microsoft.com/office/drawing/2014/main" id="{9061AE0F-A1F6-464D-9FC4-69C77BF85680}"/>
              </a:ext>
            </a:extLst>
          </p:cNvPr>
          <p:cNvGrpSpPr/>
          <p:nvPr/>
        </p:nvGrpSpPr>
        <p:grpSpPr>
          <a:xfrm>
            <a:off x="1158602" y="4240010"/>
            <a:ext cx="3839048" cy="595235"/>
            <a:chOff x="1158602" y="4240010"/>
            <a:chExt cx="3839048" cy="595235"/>
          </a:xfrm>
        </p:grpSpPr>
        <p:grpSp>
          <p:nvGrpSpPr>
            <p:cNvPr id="41" name="Group 40">
              <a:extLst>
                <a:ext uri="{FF2B5EF4-FFF2-40B4-BE49-F238E27FC236}">
                  <a16:creationId xmlns:a16="http://schemas.microsoft.com/office/drawing/2014/main" id="{3CA7F954-5F13-4768-8EFA-8388611F38EB}"/>
                </a:ext>
              </a:extLst>
            </p:cNvPr>
            <p:cNvGrpSpPr/>
            <p:nvPr/>
          </p:nvGrpSpPr>
          <p:grpSpPr>
            <a:xfrm rot="10800000">
              <a:off x="1158602" y="4244154"/>
              <a:ext cx="157022" cy="558777"/>
              <a:chOff x="1629501" y="2666967"/>
              <a:chExt cx="125906" cy="558777"/>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8" name="Group 47">
              <a:extLst>
                <a:ext uri="{FF2B5EF4-FFF2-40B4-BE49-F238E27FC236}">
                  <a16:creationId xmlns:a16="http://schemas.microsoft.com/office/drawing/2014/main" id="{88F73273-2EC1-4274-923B-41A23C4B1631}"/>
                </a:ext>
              </a:extLst>
            </p:cNvPr>
            <p:cNvGrpSpPr/>
            <p:nvPr/>
          </p:nvGrpSpPr>
          <p:grpSpPr>
            <a:xfrm>
              <a:off x="2368309" y="4267340"/>
              <a:ext cx="157022" cy="567905"/>
              <a:chOff x="2368309" y="4267340"/>
              <a:chExt cx="157022" cy="567905"/>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340D0D5B-B749-4ED4-90F2-11EF3860FD69}"/>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0" name="Group 49">
              <a:extLst>
                <a:ext uri="{FF2B5EF4-FFF2-40B4-BE49-F238E27FC236}">
                  <a16:creationId xmlns:a16="http://schemas.microsoft.com/office/drawing/2014/main" id="{66416B8F-B9C2-42C3-BAEF-3999A2DA97F3}"/>
                </a:ext>
              </a:extLst>
            </p:cNvPr>
            <p:cNvGrpSpPr/>
            <p:nvPr/>
          </p:nvGrpSpPr>
          <p:grpSpPr>
            <a:xfrm>
              <a:off x="3621141" y="4240010"/>
              <a:ext cx="157022" cy="576645"/>
              <a:chOff x="3587721" y="4267340"/>
              <a:chExt cx="157022" cy="576645"/>
            </a:xfrm>
          </p:grpSpPr>
          <p:cxnSp>
            <p:nvCxnSpPr>
              <p:cNvPr id="4" name="Straight Connector 3">
                <a:extLst>
                  <a:ext uri="{FF2B5EF4-FFF2-40B4-BE49-F238E27FC236}">
                    <a16:creationId xmlns:a16="http://schemas.microsoft.com/office/drawing/2014/main" id="{3988B8E2-B27F-4524-8D57-02C5DF08E8D0}"/>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5" name="Oval 44">
                <a:extLst>
                  <a:ext uri="{FF2B5EF4-FFF2-40B4-BE49-F238E27FC236}">
                    <a16:creationId xmlns:a16="http://schemas.microsoft.com/office/drawing/2014/main" id="{33CBC153-8D1D-4903-8B48-23A94DBEFA08}"/>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2" name="Group 51">
              <a:extLst>
                <a:ext uri="{FF2B5EF4-FFF2-40B4-BE49-F238E27FC236}">
                  <a16:creationId xmlns:a16="http://schemas.microsoft.com/office/drawing/2014/main" id="{65748145-CBB3-450E-B127-9B3A6F1903B8}"/>
                </a:ext>
              </a:extLst>
            </p:cNvPr>
            <p:cNvGrpSpPr/>
            <p:nvPr/>
          </p:nvGrpSpPr>
          <p:grpSpPr>
            <a:xfrm>
              <a:off x="4840628" y="4244154"/>
              <a:ext cx="157022" cy="558076"/>
              <a:chOff x="4858561" y="4282039"/>
              <a:chExt cx="157022" cy="558076"/>
            </a:xfrm>
          </p:grpSpPr>
          <p:cxnSp>
            <p:nvCxnSpPr>
              <p:cNvPr id="35" name="Straight Connector 34">
                <a:extLst>
                  <a:ext uri="{FF2B5EF4-FFF2-40B4-BE49-F238E27FC236}">
                    <a16:creationId xmlns:a16="http://schemas.microsoft.com/office/drawing/2014/main" id="{FE36BC87-1BB1-4249-9150-D244A43E8062}"/>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46" name="Oval 45">
                <a:extLst>
                  <a:ext uri="{FF2B5EF4-FFF2-40B4-BE49-F238E27FC236}">
                    <a16:creationId xmlns:a16="http://schemas.microsoft.com/office/drawing/2014/main" id="{DB1DD271-AEA8-4ACC-9596-512AA5B0C450}"/>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111394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Effect transition="in" filter="fade">
                                      <p:cBhvr>
                                        <p:cTn id="23" dur="500"/>
                                        <p:tgtEl>
                                          <p:spTgt spid="11">
                                            <p:txEl>
                                              <p:pRg st="2" end="2"/>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animEffect transition="in" filter="fade">
                                      <p:cBhvr>
                                        <p:cTn id="31" dur="500"/>
                                        <p:tgtEl>
                                          <p:spTgt spid="11">
                                            <p:txEl>
                                              <p:pRg st="6" end="6"/>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42" presetClass="path" presetSubtype="0" decel="100000" fill="hold" grpId="1" nodeType="withEffect">
                                  <p:stCondLst>
                                    <p:cond delay="0"/>
                                  </p:stCondLst>
                                  <p:childTnLst>
                                    <p:animMotion origin="layout" path="M 0 -7.40741E-7 L 0 0.03287 " pathEditMode="relative" rAng="0" ptsTypes="AA">
                                      <p:cBhvr>
                                        <p:cTn id="37" dur="500" spd="-100000" fill="hold"/>
                                        <p:tgtEl>
                                          <p:spTgt spid="2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animBg="1"/>
      <p:bldP spid="5" grpId="0" animBg="1"/>
      <p:bldP spid="27" grpId="0"/>
      <p:bldP spid="2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.NET MAUI</a:t>
            </a:r>
          </a:p>
        </p:txBody>
      </p:sp>
      <p:grpSp>
        <p:nvGrpSpPr>
          <p:cNvPr id="2" name="Group 1">
            <a:extLst>
              <a:ext uri="{FF2B5EF4-FFF2-40B4-BE49-F238E27FC236}">
                <a16:creationId xmlns:a16="http://schemas.microsoft.com/office/drawing/2014/main" id="{73E31D55-B02D-451E-A2CB-2888FFE99254}"/>
              </a:ext>
            </a:extLst>
          </p:cNvPr>
          <p:cNvGrpSpPr/>
          <p:nvPr/>
        </p:nvGrpSpPr>
        <p:grpSpPr>
          <a:xfrm>
            <a:off x="1749679" y="2041872"/>
            <a:ext cx="8692642" cy="3782693"/>
            <a:chOff x="2129189" y="1858210"/>
            <a:chExt cx="8692642" cy="3782693"/>
          </a:xfrm>
        </p:grpSpPr>
        <p:sp>
          <p:nvSpPr>
            <p:cNvPr id="21" name="Rectangle 20">
              <a:extLst>
                <a:ext uri="{FF2B5EF4-FFF2-40B4-BE49-F238E27FC236}">
                  <a16:creationId xmlns:a16="http://schemas.microsoft.com/office/drawing/2014/main" id="{9BC8B635-FB17-44A6-97FC-FD89E8381341}"/>
                </a:ext>
              </a:extLst>
            </p:cNvPr>
            <p:cNvSpPr/>
            <p:nvPr/>
          </p:nvSpPr>
          <p:spPr bwMode="auto">
            <a:xfrm>
              <a:off x="2129190" y="2793639"/>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008214" y="1858210"/>
              <a:ext cx="787267" cy="787267"/>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2810579" y="1869798"/>
              <a:ext cx="787267" cy="787267"/>
              <a:chOff x="3567813" y="1467990"/>
              <a:chExt cx="787322" cy="787322"/>
            </a:xfrm>
            <a:solidFill>
              <a:schemeClr val="accent3"/>
            </a:solidFill>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33" name="TextBox 32">
              <a:extLst>
                <a:ext uri="{FF2B5EF4-FFF2-40B4-BE49-F238E27FC236}">
                  <a16:creationId xmlns:a16="http://schemas.microsoft.com/office/drawing/2014/main" id="{5BB468BE-4289-4A82-955D-25E99D23D543}"/>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34" name="TextBox 33">
              <a:extLst>
                <a:ext uri="{FF2B5EF4-FFF2-40B4-BE49-F238E27FC236}">
                  <a16:creationId xmlns:a16="http://schemas.microsoft.com/office/drawing/2014/main" id="{E3B55163-39CF-4A63-9AAA-4FD1F8046E70}"/>
                </a:ext>
              </a:extLst>
            </p:cNvPr>
            <p:cNvSpPr txBox="1"/>
            <p:nvPr/>
          </p:nvSpPr>
          <p:spPr>
            <a:xfrm>
              <a:off x="2833612" y="2797088"/>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054305" y="2780929"/>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129189" y="3480226"/>
              <a:ext cx="8692642" cy="2160677"/>
              <a:chOff x="2892371"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solidFill>
                      <a:srgbClr val="3498DB"/>
                    </a:solidFill>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92371" y="3551162"/>
                <a:ext cx="6448375" cy="957169"/>
              </a:xfrm>
              <a:prstGeom prst="rect">
                <a:avLst/>
              </a:prstGeom>
              <a:noFill/>
            </p:spPr>
            <p:txBody>
              <a:bodyPr wrap="square" lIns="179273" tIns="143418" rIns="179273" bIns="143418" rtlCol="0">
                <a:spAutoFit/>
              </a:bodyPr>
              <a:lstStyle/>
              <a:p>
                <a:pPr algn="ctr" defTabSz="914072">
                  <a:defRPr/>
                </a:pPr>
                <a:r>
                  <a:rPr lang="en-US" sz="4000" b="1" kern="0" dirty="0">
                    <a:solidFill>
                      <a:prstClr val="white"/>
                    </a:solidFill>
                    <a:latin typeface="Segoe UI Semibold" panose="020B0702040204020203" pitchFamily="34" charset="0"/>
                    <a:sym typeface="Segoe UI"/>
                  </a:rPr>
                  <a:t>Código </a:t>
                </a:r>
                <a:r>
                  <a:rPr lang="en-US" sz="4000" b="1" kern="0" dirty="0" err="1">
                    <a:solidFill>
                      <a:prstClr val="white"/>
                    </a:solidFill>
                    <a:latin typeface="Segoe UI Semibold" panose="020B0702040204020203" pitchFamily="34" charset="0"/>
                    <a:sym typeface="Segoe UI"/>
                  </a:rPr>
                  <a:t>compartido</a:t>
                </a:r>
                <a:endParaRPr lang="en-US" sz="4000" b="1" kern="0" dirty="0">
                  <a:solidFill>
                    <a:prstClr val="white"/>
                  </a:solidFill>
                  <a:latin typeface="Segoe UI Semibold" panose="020B0702040204020203" pitchFamily="34" charset="0"/>
                  <a:sym typeface="Segoe UI"/>
                </a:endParaRPr>
              </a:p>
              <a:p>
                <a:pPr algn="ctr" defTabSz="914072">
                  <a:defRPr/>
                </a:pPr>
                <a:r>
                  <a:rPr lang="en-US" sz="2000" b="1" kern="0" dirty="0">
                    <a:solidFill>
                      <a:prstClr val="white"/>
                    </a:solidFill>
                    <a:latin typeface="Segoe UI Semibold" panose="020B0702040204020203" pitchFamily="34" charset="0"/>
                    <a:sym typeface="Segoe UI"/>
                  </a:rPr>
                  <a:t>UI, </a:t>
                </a:r>
                <a:r>
                  <a:rPr lang="en-US" sz="2000" b="1" kern="0" dirty="0" err="1">
                    <a:solidFill>
                      <a:prstClr val="white"/>
                    </a:solidFill>
                    <a:latin typeface="Segoe UI Semibold" panose="020B0702040204020203" pitchFamily="34" charset="0"/>
                    <a:sym typeface="Segoe UI"/>
                  </a:rPr>
                  <a:t>Recursos</a:t>
                </a:r>
                <a:r>
                  <a:rPr lang="en-US" sz="2000" b="1" kern="0" dirty="0">
                    <a:solidFill>
                      <a:prstClr val="white"/>
                    </a:solidFill>
                    <a:latin typeface="Segoe UI Semibold" panose="020B0702040204020203" pitchFamily="34" charset="0"/>
                    <a:sym typeface="Segoe UI"/>
                  </a:rPr>
                  <a:t>, </a:t>
                </a:r>
                <a:r>
                  <a:rPr lang="en-US" sz="2000" b="1" kern="0" dirty="0" err="1">
                    <a:solidFill>
                      <a:prstClr val="white"/>
                    </a:solidFill>
                    <a:latin typeface="Segoe UI Semibold" panose="020B0702040204020203" pitchFamily="34" charset="0"/>
                    <a:sym typeface="Segoe UI"/>
                  </a:rPr>
                  <a:t>Características</a:t>
                </a:r>
                <a:r>
                  <a:rPr lang="en-US" sz="2000" b="1" kern="0" dirty="0">
                    <a:solidFill>
                      <a:prstClr val="white"/>
                    </a:solidFill>
                    <a:latin typeface="Segoe UI Semibold" panose="020B0702040204020203" pitchFamily="34" charset="0"/>
                    <a:sym typeface="Segoe UI"/>
                  </a:rPr>
                  <a:t> de </a:t>
                </a:r>
                <a:r>
                  <a:rPr lang="en-US" sz="2000" b="1" kern="0" dirty="0" err="1">
                    <a:solidFill>
                      <a:prstClr val="white"/>
                    </a:solidFill>
                    <a:latin typeface="Segoe UI Semibold" panose="020B0702040204020203" pitchFamily="34" charset="0"/>
                    <a:sym typeface="Segoe UI"/>
                  </a:rPr>
                  <a:t>plataforma</a:t>
                </a:r>
                <a:r>
                  <a:rPr lang="en-US" sz="2000" b="1" kern="0" dirty="0">
                    <a:solidFill>
                      <a:prstClr val="white"/>
                    </a:solidFill>
                    <a:latin typeface="Segoe UI Semibold" panose="020B0702040204020203" pitchFamily="34" charset="0"/>
                    <a:sym typeface="Segoe UI"/>
                  </a:rPr>
                  <a:t>, &amp; </a:t>
                </a:r>
                <a:r>
                  <a:rPr lang="en-US" sz="2000" b="1" kern="0" dirty="0" err="1">
                    <a:solidFill>
                      <a:prstClr val="white"/>
                    </a:solidFill>
                    <a:latin typeface="Segoe UI Semibold" panose="020B0702040204020203" pitchFamily="34" charset="0"/>
                    <a:sym typeface="Segoe UI"/>
                  </a:rPr>
                  <a:t>lógica</a:t>
                </a:r>
                <a:r>
                  <a:rPr lang="en-US" sz="2000" b="1" kern="0" dirty="0">
                    <a:solidFill>
                      <a:prstClr val="white"/>
                    </a:solidFill>
                    <a:latin typeface="Segoe UI Semibold" panose="020B0702040204020203" pitchFamily="34" charset="0"/>
                    <a:sym typeface="Segoe UI"/>
                  </a:rPr>
                  <a:t> de </a:t>
                </a:r>
                <a:r>
                  <a:rPr lang="en-US" sz="2000" b="1" kern="0" dirty="0" err="1">
                    <a:solidFill>
                      <a:prstClr val="white"/>
                    </a:solidFill>
                    <a:latin typeface="Segoe UI Semibold" panose="020B0702040204020203" pitchFamily="34" charset="0"/>
                    <a:sym typeface="Segoe UI"/>
                  </a:rPr>
                  <a:t>negocio</a:t>
                </a:r>
                <a:r>
                  <a:rPr lang="en-US" sz="2000" b="1" kern="0" dirty="0">
                    <a:solidFill>
                      <a:prstClr val="white"/>
                    </a:solidFill>
                    <a:latin typeface="Segoe UI Semibold" panose="020B0702040204020203" pitchFamily="34" charset="0"/>
                    <a:sym typeface="Segoe UI"/>
                  </a:rPr>
                  <a:t> </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251940" y="2797088"/>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pic>
          <p:nvPicPr>
            <p:cNvPr id="40" name="Picture 2">
              <a:extLst>
                <a:ext uri="{FF2B5EF4-FFF2-40B4-BE49-F238E27FC236}">
                  <a16:creationId xmlns:a16="http://schemas.microsoft.com/office/drawing/2014/main" id="{2E855E86-D387-46B6-9604-50CAD8DFBB87}"/>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E03CBFD0-3BDA-41F7-82F5-3A5E5AAAFE90}"/>
                </a:ext>
              </a:extLst>
            </p:cNvPr>
            <p:cNvSpPr/>
            <p:nvPr/>
          </p:nvSpPr>
          <p:spPr bwMode="auto">
            <a:xfrm>
              <a:off x="8704326" y="2793639"/>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42" name="TextBox 41">
              <a:extLst>
                <a:ext uri="{FF2B5EF4-FFF2-40B4-BE49-F238E27FC236}">
                  <a16:creationId xmlns:a16="http://schemas.microsoft.com/office/drawing/2014/main" id="{5F12D706-D138-4EDC-BCD4-1AB939FBFC56}"/>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43" name="TextBox 42">
              <a:extLst>
                <a:ext uri="{FF2B5EF4-FFF2-40B4-BE49-F238E27FC236}">
                  <a16:creationId xmlns:a16="http://schemas.microsoft.com/office/drawing/2014/main" id="{4AE9BE6E-7A62-495E-B131-CAB0F7617432}"/>
                </a:ext>
              </a:extLst>
            </p:cNvPr>
            <p:cNvSpPr txBox="1"/>
            <p:nvPr/>
          </p:nvSpPr>
          <p:spPr>
            <a:xfrm>
              <a:off x="9435160" y="2809093"/>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19" name="Group 42">
              <a:extLst>
                <a:ext uri="{FF2B5EF4-FFF2-40B4-BE49-F238E27FC236}">
                  <a16:creationId xmlns:a16="http://schemas.microsoft.com/office/drawing/2014/main" id="{45B677FD-2BE2-4EB0-8E1D-400AB383AE42}"/>
                </a:ext>
              </a:extLst>
            </p:cNvPr>
            <p:cNvGrpSpPr>
              <a:grpSpLocks noChangeAspect="1"/>
            </p:cNvGrpSpPr>
            <p:nvPr/>
          </p:nvGrpSpPr>
          <p:grpSpPr bwMode="auto">
            <a:xfrm>
              <a:off x="9561020" y="2083028"/>
              <a:ext cx="389868" cy="404156"/>
              <a:chOff x="3492" y="1769"/>
              <a:chExt cx="854" cy="864"/>
            </a:xfrm>
            <a:solidFill>
              <a:srgbClr val="FFFFFF"/>
            </a:solidFill>
          </p:grpSpPr>
          <p:sp>
            <p:nvSpPr>
              <p:cNvPr id="20" name="Freeform 43">
                <a:extLst>
                  <a:ext uri="{FF2B5EF4-FFF2-40B4-BE49-F238E27FC236}">
                    <a16:creationId xmlns:a16="http://schemas.microsoft.com/office/drawing/2014/main" id="{B710F16F-5FFA-4DB4-9CE2-9E33C07355A0}"/>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44">
                <a:extLst>
                  <a:ext uri="{FF2B5EF4-FFF2-40B4-BE49-F238E27FC236}">
                    <a16:creationId xmlns:a16="http://schemas.microsoft.com/office/drawing/2014/main" id="{35DE86C6-10F1-42E2-9525-1644E5F4F8F1}"/>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45">
                <a:extLst>
                  <a:ext uri="{FF2B5EF4-FFF2-40B4-BE49-F238E27FC236}">
                    <a16:creationId xmlns:a16="http://schemas.microsoft.com/office/drawing/2014/main" id="{2F66ED26-AD30-4FD6-9EB1-8052DAC1AEF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46">
                <a:extLst>
                  <a:ext uri="{FF2B5EF4-FFF2-40B4-BE49-F238E27FC236}">
                    <a16:creationId xmlns:a16="http://schemas.microsoft.com/office/drawing/2014/main" id="{4F48703C-218D-4BAB-9537-C7783013B20C}"/>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4594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F4F9C8-10AB-4CEE-891A-C983993B3983}"/>
              </a:ext>
            </a:extLst>
          </p:cNvPr>
          <p:cNvPicPr>
            <a:picLocks noChangeAspect="1"/>
          </p:cNvPicPr>
          <p:nvPr/>
        </p:nvPicPr>
        <p:blipFill>
          <a:blip r:embed="rId3"/>
          <a:stretch>
            <a:fillRect/>
          </a:stretch>
        </p:blipFill>
        <p:spPr>
          <a:xfrm>
            <a:off x="1305157" y="2101534"/>
            <a:ext cx="1765288" cy="1765288"/>
          </a:xfrm>
          <a:prstGeom prst="rect">
            <a:avLst/>
          </a:prstGeom>
        </p:spPr>
      </p:pic>
      <p:pic>
        <p:nvPicPr>
          <p:cNvPr id="6" name="Picture 5" descr="A close up of a logo&#10;&#10;Description automatically generated">
            <a:extLst>
              <a:ext uri="{FF2B5EF4-FFF2-40B4-BE49-F238E27FC236}">
                <a16:creationId xmlns:a16="http://schemas.microsoft.com/office/drawing/2014/main" id="{CC512C1F-1EC4-4221-816E-21CF0CF53AB2}"/>
              </a:ext>
            </a:extLst>
          </p:cNvPr>
          <p:cNvPicPr>
            <a:picLocks noChangeAspect="1"/>
          </p:cNvPicPr>
          <p:nvPr/>
        </p:nvPicPr>
        <p:blipFill>
          <a:blip r:embed="rId4"/>
          <a:stretch>
            <a:fillRect/>
          </a:stretch>
        </p:blipFill>
        <p:spPr>
          <a:xfrm>
            <a:off x="3819071" y="2229410"/>
            <a:ext cx="2012715" cy="1509536"/>
          </a:xfrm>
          <a:prstGeom prst="rect">
            <a:avLst/>
          </a:prstGeom>
        </p:spPr>
      </p:pic>
      <p:pic>
        <p:nvPicPr>
          <p:cNvPr id="8" name="Picture 7">
            <a:extLst>
              <a:ext uri="{FF2B5EF4-FFF2-40B4-BE49-F238E27FC236}">
                <a16:creationId xmlns:a16="http://schemas.microsoft.com/office/drawing/2014/main" id="{EEA99028-6E26-41F8-BB52-328E793E01E3}"/>
              </a:ext>
            </a:extLst>
          </p:cNvPr>
          <p:cNvPicPr>
            <a:picLocks noChangeAspect="1"/>
          </p:cNvPicPr>
          <p:nvPr/>
        </p:nvPicPr>
        <p:blipFill>
          <a:blip r:embed="rId5"/>
          <a:stretch>
            <a:fillRect/>
          </a:stretch>
        </p:blipFill>
        <p:spPr>
          <a:xfrm>
            <a:off x="6580412" y="2711664"/>
            <a:ext cx="2335113" cy="513130"/>
          </a:xfrm>
          <a:prstGeom prst="rect">
            <a:avLst/>
          </a:prstGeom>
        </p:spPr>
      </p:pic>
      <p:sp>
        <p:nvSpPr>
          <p:cNvPr id="9" name="Rectangle 8">
            <a:extLst>
              <a:ext uri="{FF2B5EF4-FFF2-40B4-BE49-F238E27FC236}">
                <a16:creationId xmlns:a16="http://schemas.microsoft.com/office/drawing/2014/main" id="{39110B27-3A85-43A2-A2D8-74D20587EA44}"/>
              </a:ext>
            </a:extLst>
          </p:cNvPr>
          <p:cNvSpPr/>
          <p:nvPr/>
        </p:nvSpPr>
        <p:spPr bwMode="auto">
          <a:xfrm>
            <a:off x="984727" y="1885207"/>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Rectangle 9">
            <a:extLst>
              <a:ext uri="{FF2B5EF4-FFF2-40B4-BE49-F238E27FC236}">
                <a16:creationId xmlns:a16="http://schemas.microsoft.com/office/drawing/2014/main" id="{59502D60-1EA6-41AC-8245-1BDE94618945}"/>
              </a:ext>
            </a:extLst>
          </p:cNvPr>
          <p:cNvSpPr/>
          <p:nvPr/>
        </p:nvSpPr>
        <p:spPr bwMode="auto">
          <a:xfrm>
            <a:off x="3622355" y="1885207"/>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ProgressBar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2" name="Group 11">
            <a:extLst>
              <a:ext uri="{FF2B5EF4-FFF2-40B4-BE49-F238E27FC236}">
                <a16:creationId xmlns:a16="http://schemas.microsoft.com/office/drawing/2014/main" id="{039FFC3E-97F8-4DDD-8408-BBF9192F088F}"/>
              </a:ext>
            </a:extLst>
          </p:cNvPr>
          <p:cNvGrpSpPr/>
          <p:nvPr/>
        </p:nvGrpSpPr>
        <p:grpSpPr>
          <a:xfrm>
            <a:off x="4431795" y="989776"/>
            <a:ext cx="787267" cy="787267"/>
            <a:chOff x="11434337" y="2930084"/>
            <a:chExt cx="1574643" cy="1574643"/>
          </a:xfrm>
          <a:solidFill>
            <a:srgbClr val="77D065"/>
          </a:solidFill>
        </p:grpSpPr>
        <p:sp>
          <p:nvSpPr>
            <p:cNvPr id="13" name="Oval 12">
              <a:extLst>
                <a:ext uri="{FF2B5EF4-FFF2-40B4-BE49-F238E27FC236}">
                  <a16:creationId xmlns:a16="http://schemas.microsoft.com/office/drawing/2014/main" id="{C4EA8281-D594-46AC-A640-CBDF3334250A}"/>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14" name="Picture 13">
              <a:extLst>
                <a:ext uri="{FF2B5EF4-FFF2-40B4-BE49-F238E27FC236}">
                  <a16:creationId xmlns:a16="http://schemas.microsoft.com/office/drawing/2014/main" id="{AD029E5D-B904-45E2-AB03-288259F8003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15" name="Group 14">
            <a:extLst>
              <a:ext uri="{FF2B5EF4-FFF2-40B4-BE49-F238E27FC236}">
                <a16:creationId xmlns:a16="http://schemas.microsoft.com/office/drawing/2014/main" id="{67F65F1A-B0A1-4474-9C15-AD07E8E06278}"/>
              </a:ext>
            </a:extLst>
          </p:cNvPr>
          <p:cNvGrpSpPr/>
          <p:nvPr/>
        </p:nvGrpSpPr>
        <p:grpSpPr>
          <a:xfrm>
            <a:off x="1794167" y="982510"/>
            <a:ext cx="787267" cy="787267"/>
            <a:chOff x="3567813" y="1467990"/>
            <a:chExt cx="787322" cy="787322"/>
          </a:xfrm>
        </p:grpSpPr>
        <p:sp>
          <p:nvSpPr>
            <p:cNvPr id="16" name="Oval 15">
              <a:extLst>
                <a:ext uri="{FF2B5EF4-FFF2-40B4-BE49-F238E27FC236}">
                  <a16:creationId xmlns:a16="http://schemas.microsoft.com/office/drawing/2014/main" id="{F3374A7E-957C-4523-B624-BE19071A97BC}"/>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17" name="Picture 2" descr="http://www.freeiconspng.com/uploads/ios-7-logo-png-14.png">
              <a:extLst>
                <a:ext uri="{FF2B5EF4-FFF2-40B4-BE49-F238E27FC236}">
                  <a16:creationId xmlns:a16="http://schemas.microsoft.com/office/drawing/2014/main" id="{1B368443-865C-46D4-9723-51D3A70A496A}"/>
                </a:ext>
              </a:extLst>
            </p:cNvPr>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a:extLst>
              <a:ext uri="{FF2B5EF4-FFF2-40B4-BE49-F238E27FC236}">
                <a16:creationId xmlns:a16="http://schemas.microsoft.com/office/drawing/2014/main" id="{7865D151-3928-447B-BBAB-5BAEF1B1CF48}"/>
              </a:ext>
            </a:extLst>
          </p:cNvPr>
          <p:cNvPicPr>
            <a:picLocks noChangeAspect="1"/>
          </p:cNvPicPr>
          <p:nvPr/>
        </p:nvPicPr>
        <p:blipFill>
          <a:blip r:embed="rId8"/>
          <a:stretch>
            <a:fillRect/>
          </a:stretch>
        </p:blipFill>
        <p:spPr>
          <a:xfrm>
            <a:off x="9090269" y="2634877"/>
            <a:ext cx="2772609" cy="589916"/>
          </a:xfrm>
          <a:prstGeom prst="rect">
            <a:avLst/>
          </a:prstGeom>
        </p:spPr>
      </p:pic>
      <p:sp>
        <p:nvSpPr>
          <p:cNvPr id="19" name="Rectangle 18">
            <a:extLst>
              <a:ext uri="{FF2B5EF4-FFF2-40B4-BE49-F238E27FC236}">
                <a16:creationId xmlns:a16="http://schemas.microsoft.com/office/drawing/2014/main" id="{AB41F509-A951-4317-8268-005C5C5009CA}"/>
              </a:ext>
            </a:extLst>
          </p:cNvPr>
          <p:cNvSpPr/>
          <p:nvPr/>
        </p:nvSpPr>
        <p:spPr bwMode="auto">
          <a:xfrm>
            <a:off x="6580412" y="1885207"/>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UISlider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0" name="Rectangle 19">
            <a:extLst>
              <a:ext uri="{FF2B5EF4-FFF2-40B4-BE49-F238E27FC236}">
                <a16:creationId xmlns:a16="http://schemas.microsoft.com/office/drawing/2014/main" id="{FBC34771-F922-4E0B-9D79-E02EEB421261}"/>
              </a:ext>
            </a:extLst>
          </p:cNvPr>
          <p:cNvSpPr/>
          <p:nvPr/>
        </p:nvSpPr>
        <p:spPr bwMode="auto">
          <a:xfrm>
            <a:off x="9218040" y="1885207"/>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SeekBar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21" name="Group 20">
            <a:extLst>
              <a:ext uri="{FF2B5EF4-FFF2-40B4-BE49-F238E27FC236}">
                <a16:creationId xmlns:a16="http://schemas.microsoft.com/office/drawing/2014/main" id="{41C86E50-7650-4D01-9C73-20ECECC8819C}"/>
              </a:ext>
            </a:extLst>
          </p:cNvPr>
          <p:cNvGrpSpPr/>
          <p:nvPr/>
        </p:nvGrpSpPr>
        <p:grpSpPr>
          <a:xfrm>
            <a:off x="10027480" y="989776"/>
            <a:ext cx="787267" cy="787267"/>
            <a:chOff x="11434337" y="2930084"/>
            <a:chExt cx="1574643" cy="1574643"/>
          </a:xfrm>
          <a:solidFill>
            <a:srgbClr val="77D065"/>
          </a:solidFill>
        </p:grpSpPr>
        <p:sp>
          <p:nvSpPr>
            <p:cNvPr id="22" name="Oval 21">
              <a:extLst>
                <a:ext uri="{FF2B5EF4-FFF2-40B4-BE49-F238E27FC236}">
                  <a16:creationId xmlns:a16="http://schemas.microsoft.com/office/drawing/2014/main" id="{16E4B9F7-D239-4D58-BC67-D378F39DD14A}"/>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3" name="Picture 22">
              <a:extLst>
                <a:ext uri="{FF2B5EF4-FFF2-40B4-BE49-F238E27FC236}">
                  <a16:creationId xmlns:a16="http://schemas.microsoft.com/office/drawing/2014/main" id="{8A002B1F-BFDD-4894-B259-0A9984C9EB5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24" name="Group 23">
            <a:extLst>
              <a:ext uri="{FF2B5EF4-FFF2-40B4-BE49-F238E27FC236}">
                <a16:creationId xmlns:a16="http://schemas.microsoft.com/office/drawing/2014/main" id="{020FB3D0-5D94-469E-8DC8-265CD836A865}"/>
              </a:ext>
            </a:extLst>
          </p:cNvPr>
          <p:cNvGrpSpPr/>
          <p:nvPr/>
        </p:nvGrpSpPr>
        <p:grpSpPr>
          <a:xfrm>
            <a:off x="7389852" y="982510"/>
            <a:ext cx="787267" cy="787267"/>
            <a:chOff x="3567813" y="1467990"/>
            <a:chExt cx="787322" cy="787322"/>
          </a:xfrm>
        </p:grpSpPr>
        <p:sp>
          <p:nvSpPr>
            <p:cNvPr id="25" name="Oval 24">
              <a:extLst>
                <a:ext uri="{FF2B5EF4-FFF2-40B4-BE49-F238E27FC236}">
                  <a16:creationId xmlns:a16="http://schemas.microsoft.com/office/drawing/2014/main" id="{CFA91B8E-1EA3-4106-BAEF-31EAEB8690D3}"/>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6" name="Picture 2" descr="http://www.freeiconspng.com/uploads/ios-7-logo-png-14.png">
              <a:extLst>
                <a:ext uri="{FF2B5EF4-FFF2-40B4-BE49-F238E27FC236}">
                  <a16:creationId xmlns:a16="http://schemas.microsoft.com/office/drawing/2014/main" id="{583BF099-CCFE-451A-82C2-6446ED78F259}"/>
                </a:ext>
              </a:extLst>
            </p:cNvPr>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8" name="Connector: Elbow 27">
            <a:extLst>
              <a:ext uri="{FF2B5EF4-FFF2-40B4-BE49-F238E27FC236}">
                <a16:creationId xmlns:a16="http://schemas.microsoft.com/office/drawing/2014/main" id="{888A42EB-ACA6-4F23-973C-DA0BC8D73228}"/>
              </a:ext>
            </a:extLst>
          </p:cNvPr>
          <p:cNvCxnSpPr>
            <a:cxnSpLocks/>
          </p:cNvCxnSpPr>
          <p:nvPr/>
        </p:nvCxnSpPr>
        <p:spPr>
          <a:xfrm>
            <a:off x="2177994" y="3429003"/>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2C226380-82DB-416B-9D05-ACED53422A65}"/>
              </a:ext>
            </a:extLst>
          </p:cNvPr>
          <p:cNvCxnSpPr>
            <a:cxnSpLocks/>
          </p:cNvCxnSpPr>
          <p:nvPr/>
        </p:nvCxnSpPr>
        <p:spPr>
          <a:xfrm rot="10800000" flipV="1">
            <a:off x="3390874" y="3428999"/>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0D18ECF-1403-479C-AB3F-5E51E0605E8C}"/>
              </a:ext>
            </a:extLst>
          </p:cNvPr>
          <p:cNvCxnSpPr/>
          <p:nvPr/>
        </p:nvCxnSpPr>
        <p:spPr>
          <a:xfrm>
            <a:off x="3501371" y="4523796"/>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A24C4CF-2EFA-468B-A46E-7A5AA56CCC4E}"/>
              </a:ext>
            </a:extLst>
          </p:cNvPr>
          <p:cNvSpPr/>
          <p:nvPr/>
        </p:nvSpPr>
        <p:spPr bwMode="auto">
          <a:xfrm>
            <a:off x="2250757" y="5102433"/>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48" name="Connector: Elbow 47">
            <a:extLst>
              <a:ext uri="{FF2B5EF4-FFF2-40B4-BE49-F238E27FC236}">
                <a16:creationId xmlns:a16="http://schemas.microsoft.com/office/drawing/2014/main" id="{115BC746-922E-440E-A4BC-FA93B0FDAB6B}"/>
              </a:ext>
            </a:extLst>
          </p:cNvPr>
          <p:cNvCxnSpPr>
            <a:cxnSpLocks/>
          </p:cNvCxnSpPr>
          <p:nvPr/>
        </p:nvCxnSpPr>
        <p:spPr>
          <a:xfrm>
            <a:off x="7773678" y="3429000"/>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DDCF9F3C-C0B0-4CBD-8DE2-CB548C81646B}"/>
              </a:ext>
            </a:extLst>
          </p:cNvPr>
          <p:cNvCxnSpPr>
            <a:cxnSpLocks/>
          </p:cNvCxnSpPr>
          <p:nvPr/>
        </p:nvCxnSpPr>
        <p:spPr>
          <a:xfrm rot="10800000" flipV="1">
            <a:off x="8986558" y="3428996"/>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71C1404-6C50-4466-98B2-5C3088F4D7ED}"/>
              </a:ext>
            </a:extLst>
          </p:cNvPr>
          <p:cNvCxnSpPr/>
          <p:nvPr/>
        </p:nvCxnSpPr>
        <p:spPr>
          <a:xfrm>
            <a:off x="9097056" y="4523793"/>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9EC69FC-F736-400F-B843-3BC7C1B003A1}"/>
              </a:ext>
            </a:extLst>
          </p:cNvPr>
          <p:cNvSpPr/>
          <p:nvPr/>
        </p:nvSpPr>
        <p:spPr bwMode="auto">
          <a:xfrm>
            <a:off x="7846440" y="5102430"/>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rPr>
              <a:t>Slider</a:t>
            </a:r>
          </a:p>
        </p:txBody>
      </p:sp>
    </p:spTree>
    <p:extLst>
      <p:ext uri="{BB962C8B-B14F-4D97-AF65-F5344CB8AC3E}">
        <p14:creationId xmlns:p14="http://schemas.microsoft.com/office/powerpoint/2010/main" val="44908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1"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500"/>
                                        <p:tgtEl>
                                          <p:spTgt spid="31"/>
                                        </p:tgtEl>
                                      </p:cBhvr>
                                    </p:animEffect>
                                  </p:childTnLst>
                                </p:cTn>
                              </p:par>
                              <p:par>
                                <p:cTn id="11" presetID="22" presetClass="entr" presetSubtype="1"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up)">
                                      <p:cBhvr>
                                        <p:cTn id="13" dur="500"/>
                                        <p:tgtEl>
                                          <p:spTgt spid="45"/>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up)">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up)">
                                      <p:cBhvr>
                                        <p:cTn id="41" dur="500"/>
                                        <p:tgtEl>
                                          <p:spTgt spid="48"/>
                                        </p:tgtEl>
                                      </p:cBhvr>
                                    </p:animEffect>
                                  </p:childTnLst>
                                </p:cTn>
                              </p:par>
                              <p:par>
                                <p:cTn id="42" presetID="22" presetClass="entr" presetSubtype="1"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up)">
                                      <p:cBhvr>
                                        <p:cTn id="44" dur="500"/>
                                        <p:tgtEl>
                                          <p:spTgt spid="49"/>
                                        </p:tgtEl>
                                      </p:cBhvr>
                                    </p:animEffect>
                                  </p:childTnLst>
                                </p:cTn>
                              </p:par>
                              <p:par>
                                <p:cTn id="45" presetID="22" presetClass="entr" presetSubtype="1"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wipe(up)">
                                      <p:cBhvr>
                                        <p:cTn id="47" dur="500"/>
                                        <p:tgtEl>
                                          <p:spTgt spid="50"/>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7" grpId="0" animBg="1"/>
      <p:bldP spid="5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0396" y="500904"/>
            <a:ext cx="2166358" cy="899537"/>
          </a:xfrm>
        </p:spPr>
        <p:txBody>
          <a:bodyPr>
            <a:noAutofit/>
          </a:bodyPr>
          <a:lstStyle/>
          <a:p>
            <a:pPr algn="r"/>
            <a:r>
              <a:rPr lang="en-US" dirty="0">
                <a:solidFill>
                  <a:schemeClr val="tx1"/>
                </a:solidFill>
              </a:rPr>
              <a:t>Layouts</a:t>
            </a:r>
          </a:p>
        </p:txBody>
      </p:sp>
      <p:sp>
        <p:nvSpPr>
          <p:cNvPr id="20" name="Title 1"/>
          <p:cNvSpPr txBox="1">
            <a:spLocks/>
          </p:cNvSpPr>
          <p:nvPr/>
        </p:nvSpPr>
        <p:spPr>
          <a:xfrm>
            <a:off x="386993" y="500904"/>
            <a:ext cx="4791007"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705" dirty="0" err="1">
                <a:solidFill>
                  <a:schemeClr val="tx1"/>
                </a:solidFill>
              </a:rPr>
              <a:t>Páginas</a:t>
            </a:r>
            <a:endParaRPr lang="en-US" sz="4705" dirty="0">
              <a:solidFill>
                <a:schemeClr val="tx1"/>
              </a:solidFill>
            </a:endParaRPr>
          </a:p>
        </p:txBody>
      </p:sp>
      <p:grpSp>
        <p:nvGrpSpPr>
          <p:cNvPr id="14" name="Group 13">
            <a:extLst>
              <a:ext uri="{FF2B5EF4-FFF2-40B4-BE49-F238E27FC236}">
                <a16:creationId xmlns:a16="http://schemas.microsoft.com/office/drawing/2014/main" id="{1667521E-4C64-4E8E-A902-7CC94DAD9C8D}"/>
              </a:ext>
            </a:extLst>
          </p:cNvPr>
          <p:cNvGrpSpPr/>
          <p:nvPr/>
        </p:nvGrpSpPr>
        <p:grpSpPr>
          <a:xfrm>
            <a:off x="370892" y="1449615"/>
            <a:ext cx="4947841" cy="2070068"/>
            <a:chOff x="2328218" y="1060832"/>
            <a:chExt cx="4947841" cy="2070068"/>
          </a:xfrm>
        </p:grpSpPr>
        <p:pic>
          <p:nvPicPr>
            <p:cNvPr id="22" name="Picture 21"/>
            <p:cNvPicPr>
              <a:picLocks noChangeAspect="1"/>
            </p:cNvPicPr>
            <p:nvPr/>
          </p:nvPicPr>
          <p:blipFill rotWithShape="1">
            <a:blip r:embed="rId3">
              <a:extLst>
                <a:ext uri="{28A0092B-C50C-407E-A947-70E740481C1C}">
                  <a14:useLocalDpi xmlns:a14="http://schemas.microsoft.com/office/drawing/2010/main"/>
                </a:ext>
              </a:extLst>
            </a:blip>
            <a:srcRect r="18793"/>
            <a:stretch/>
          </p:blipFill>
          <p:spPr>
            <a:xfrm>
              <a:off x="2328218" y="1060832"/>
              <a:ext cx="4947841" cy="1678215"/>
            </a:xfrm>
            <a:prstGeom prst="rect">
              <a:avLst/>
            </a:prstGeom>
          </p:spPr>
        </p:pic>
        <p:sp>
          <p:nvSpPr>
            <p:cNvPr id="26" name="TextBox 25"/>
            <p:cNvSpPr txBox="1"/>
            <p:nvPr/>
          </p:nvSpPr>
          <p:spPr>
            <a:xfrm>
              <a:off x="2344318" y="2859346"/>
              <a:ext cx="940144" cy="271554"/>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549651" y="2858326"/>
              <a:ext cx="1061646" cy="271554"/>
            </a:xfrm>
            <a:prstGeom prst="rect">
              <a:avLst/>
            </a:prstGeom>
            <a:noFill/>
          </p:spPr>
          <p:txBody>
            <a:bodyPr wrap="square" rtlCol="0">
              <a:spAutoFit/>
            </a:bodyPr>
            <a:lstStyle/>
            <a:p>
              <a:pPr algn="ctr"/>
              <a:r>
                <a:rPr lang="en-US" sz="1176" dirty="0">
                  <a:cs typeface="Helvetica"/>
                </a:rPr>
                <a:t>Flyout</a:t>
              </a:r>
            </a:p>
          </p:txBody>
        </p:sp>
        <p:sp>
          <p:nvSpPr>
            <p:cNvPr id="28" name="TextBox 27"/>
            <p:cNvSpPr txBox="1"/>
            <p:nvPr/>
          </p:nvSpPr>
          <p:spPr>
            <a:xfrm>
              <a:off x="4907777" y="2858326"/>
              <a:ext cx="940144" cy="271554"/>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195182" y="2858326"/>
              <a:ext cx="940144" cy="271554"/>
            </a:xfrm>
            <a:prstGeom prst="rect">
              <a:avLst/>
            </a:prstGeom>
            <a:noFill/>
          </p:spPr>
          <p:txBody>
            <a:bodyPr wrap="square" rtlCol="0">
              <a:spAutoFit/>
            </a:bodyPr>
            <a:lstStyle/>
            <a:p>
              <a:pPr algn="ctr"/>
              <a:r>
                <a:rPr lang="en-US" sz="1176" dirty="0">
                  <a:cs typeface="Helvetica"/>
                </a:rPr>
                <a:t>Tabbed</a:t>
              </a:r>
            </a:p>
          </p:txBody>
        </p:sp>
      </p:grpSp>
      <p:pic>
        <p:nvPicPr>
          <p:cNvPr id="1026" name="Picture 2">
            <a:extLst>
              <a:ext uri="{FF2B5EF4-FFF2-40B4-BE49-F238E27FC236}">
                <a16:creationId xmlns:a16="http://schemas.microsoft.com/office/drawing/2014/main" id="{994E5E19-7FC7-47AD-93DA-783853273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994" y="1414049"/>
            <a:ext cx="6281575" cy="4134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192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CarouselView</a:t>
            </a:r>
            <a:endParaRPr lang="en-US" sz="1765" dirty="0">
              <a:solidFill>
                <a:schemeClr val="bg2"/>
              </a:solidFill>
              <a:cs typeface="Helvetica Light"/>
            </a:endParaRPr>
          </a:p>
        </p:txBody>
      </p:sp>
      <p:sp>
        <p:nvSpPr>
          <p:cNvPr id="11" name="Rounded Rectangle 10"/>
          <p:cNvSpPr/>
          <p:nvPr/>
        </p:nvSpPr>
        <p:spPr>
          <a:xfrm>
            <a:off x="2774808"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CollectionView</a:t>
            </a:r>
            <a:endParaRPr lang="en-US" sz="1765" dirty="0">
              <a:solidFill>
                <a:schemeClr val="bg2"/>
              </a:solidFill>
              <a:cs typeface="Helvetica Light"/>
            </a:endParaRPr>
          </a:p>
        </p:txBody>
      </p:sp>
      <p:sp>
        <p:nvSpPr>
          <p:cNvPr id="12" name="Rounded Rectangle 11"/>
          <p:cNvSpPr/>
          <p:nvPr/>
        </p:nvSpPr>
        <p:spPr>
          <a:xfrm>
            <a:off x="5059392"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3" name="Rounded Rectangle 12"/>
          <p:cNvSpPr/>
          <p:nvPr/>
        </p:nvSpPr>
        <p:spPr>
          <a:xfrm>
            <a:off x="7343976"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14" name="Rounded Rectangle 13"/>
          <p:cNvSpPr/>
          <p:nvPr/>
        </p:nvSpPr>
        <p:spPr>
          <a:xfrm>
            <a:off x="9628558"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15" name="Rounded Rectangle 14"/>
          <p:cNvSpPr/>
          <p:nvPr/>
        </p:nvSpPr>
        <p:spPr>
          <a:xfrm>
            <a:off x="490224"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IndicatorView</a:t>
            </a:r>
            <a:endParaRPr lang="en-US" sz="1765" dirty="0">
              <a:solidFill>
                <a:schemeClr val="bg2"/>
              </a:solidFill>
              <a:cs typeface="Helvetica Light"/>
            </a:endParaRPr>
          </a:p>
        </p:txBody>
      </p:sp>
      <p:sp>
        <p:nvSpPr>
          <p:cNvPr id="16" name="Rounded Rectangle 15"/>
          <p:cNvSpPr/>
          <p:nvPr/>
        </p:nvSpPr>
        <p:spPr>
          <a:xfrm>
            <a:off x="2774808"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17" name="Rounded Rectangle 16"/>
          <p:cNvSpPr/>
          <p:nvPr/>
        </p:nvSpPr>
        <p:spPr>
          <a:xfrm>
            <a:off x="5059392"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8" name="Rounded Rectangle 17"/>
          <p:cNvSpPr/>
          <p:nvPr/>
        </p:nvSpPr>
        <p:spPr>
          <a:xfrm>
            <a:off x="7343976"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9" name="Rounded Rectangle 18"/>
          <p:cNvSpPr/>
          <p:nvPr/>
        </p:nvSpPr>
        <p:spPr>
          <a:xfrm>
            <a:off x="9628558"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20" name="Rounded Rectangle 19"/>
          <p:cNvSpPr/>
          <p:nvPr/>
        </p:nvSpPr>
        <p:spPr>
          <a:xfrm>
            <a:off x="490224"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CheckBox</a:t>
            </a:r>
            <a:endParaRPr lang="en-US" sz="1765" dirty="0">
              <a:solidFill>
                <a:schemeClr val="bg2"/>
              </a:solidFill>
              <a:cs typeface="Helvetica Light"/>
            </a:endParaRPr>
          </a:p>
        </p:txBody>
      </p:sp>
      <p:sp>
        <p:nvSpPr>
          <p:cNvPr id="21" name="Rounded Rectangle 20"/>
          <p:cNvSpPr/>
          <p:nvPr/>
        </p:nvSpPr>
        <p:spPr>
          <a:xfrm>
            <a:off x="2774808"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22" name="Rounded Rectangle 21"/>
          <p:cNvSpPr/>
          <p:nvPr/>
        </p:nvSpPr>
        <p:spPr>
          <a:xfrm>
            <a:off x="5059392"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3" name="Rounded Rectangle 22"/>
          <p:cNvSpPr/>
          <p:nvPr/>
        </p:nvSpPr>
        <p:spPr>
          <a:xfrm>
            <a:off x="7343976"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4" name="Rounded Rectangle 23"/>
          <p:cNvSpPr/>
          <p:nvPr/>
        </p:nvSpPr>
        <p:spPr>
          <a:xfrm>
            <a:off x="9628558"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Switch</a:t>
            </a:r>
          </a:p>
        </p:txBody>
      </p:sp>
      <p:sp>
        <p:nvSpPr>
          <p:cNvPr id="25" name="Rounded Rectangle 24"/>
          <p:cNvSpPr/>
          <p:nvPr/>
        </p:nvSpPr>
        <p:spPr>
          <a:xfrm>
            <a:off x="490224"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6" name="Rounded Rectangle 25"/>
          <p:cNvSpPr/>
          <p:nvPr/>
        </p:nvSpPr>
        <p:spPr>
          <a:xfrm>
            <a:off x="2774808"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27" name="Rounded Rectangle 26"/>
          <p:cNvSpPr/>
          <p:nvPr/>
        </p:nvSpPr>
        <p:spPr>
          <a:xfrm>
            <a:off x="5059392"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ImageButton</a:t>
            </a:r>
            <a:endParaRPr lang="en-US" sz="1765" dirty="0">
              <a:solidFill>
                <a:schemeClr val="bg2"/>
              </a:solidFill>
              <a:cs typeface="Helvetica Light"/>
            </a:endParaRPr>
          </a:p>
        </p:txBody>
      </p:sp>
      <p:sp>
        <p:nvSpPr>
          <p:cNvPr id="28" name="Rounded Rectangle 27"/>
          <p:cNvSpPr/>
          <p:nvPr/>
        </p:nvSpPr>
        <p:spPr>
          <a:xfrm>
            <a:off x="7343976" y="397895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RadioButton</a:t>
            </a:r>
            <a:endParaRPr lang="en-US" sz="1765" dirty="0">
              <a:solidFill>
                <a:schemeClr val="bg2"/>
              </a:solidFill>
              <a:cs typeface="Helvetica Light"/>
            </a:endParaRPr>
          </a:p>
        </p:txBody>
      </p:sp>
      <p:sp>
        <p:nvSpPr>
          <p:cNvPr id="29" name="Rounded Rectangle 28"/>
          <p:cNvSpPr/>
          <p:nvPr/>
        </p:nvSpPr>
        <p:spPr>
          <a:xfrm>
            <a:off x="9628558" y="397895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RefreshView</a:t>
            </a:r>
            <a:endParaRPr lang="en-US" sz="1765" dirty="0">
              <a:solidFill>
                <a:schemeClr val="bg2"/>
              </a:solidFill>
              <a:cs typeface="Helvetica Light"/>
            </a:endParaRPr>
          </a:p>
        </p:txBody>
      </p:sp>
      <p:sp>
        <p:nvSpPr>
          <p:cNvPr id="30" name="Rounded Rectangle 29"/>
          <p:cNvSpPr/>
          <p:nvPr/>
        </p:nvSpPr>
        <p:spPr>
          <a:xfrm>
            <a:off x="490224"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Frame</a:t>
            </a:r>
          </a:p>
        </p:txBody>
      </p:sp>
      <p:sp>
        <p:nvSpPr>
          <p:cNvPr id="31" name="Rounded Rectangle 30"/>
          <p:cNvSpPr/>
          <p:nvPr/>
        </p:nvSpPr>
        <p:spPr>
          <a:xfrm>
            <a:off x="2774808"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GraphicsView</a:t>
            </a:r>
            <a:endParaRPr lang="en-US" sz="1765" dirty="0">
              <a:solidFill>
                <a:schemeClr val="bg2"/>
              </a:solidFill>
              <a:cs typeface="Helvetica Light"/>
            </a:endParaRPr>
          </a:p>
        </p:txBody>
      </p:sp>
      <p:sp>
        <p:nvSpPr>
          <p:cNvPr id="32" name="Rounded Rectangle 31"/>
          <p:cNvSpPr/>
          <p:nvPr/>
        </p:nvSpPr>
        <p:spPr>
          <a:xfrm>
            <a:off x="5059392"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33" name="Rounded Rectangle 32"/>
          <p:cNvSpPr/>
          <p:nvPr/>
        </p:nvSpPr>
        <p:spPr>
          <a:xfrm>
            <a:off x="7343976"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5" name="Title 4"/>
          <p:cNvSpPr>
            <a:spLocks noGrp="1"/>
          </p:cNvSpPr>
          <p:nvPr>
            <p:ph type="title"/>
          </p:nvPr>
        </p:nvSpPr>
        <p:spPr>
          <a:xfrm>
            <a:off x="269240" y="170909"/>
            <a:ext cx="11655840" cy="899665"/>
          </a:xfrm>
        </p:spPr>
        <p:txBody>
          <a:bodyPr/>
          <a:lstStyle/>
          <a:p>
            <a:r>
              <a:rPr lang="en-US" dirty="0" err="1"/>
              <a:t>Controles</a:t>
            </a:r>
            <a:endParaRPr lang="en-US" dirty="0"/>
          </a:p>
        </p:txBody>
      </p:sp>
      <p:sp>
        <p:nvSpPr>
          <p:cNvPr id="34" name="Rounded Rectangle 32">
            <a:extLst>
              <a:ext uri="{FF2B5EF4-FFF2-40B4-BE49-F238E27FC236}">
                <a16:creationId xmlns:a16="http://schemas.microsoft.com/office/drawing/2014/main" id="{F764687A-1B61-4500-ACA7-D9ADBFDC2804}"/>
              </a:ext>
            </a:extLst>
          </p:cNvPr>
          <p:cNvSpPr/>
          <p:nvPr/>
        </p:nvSpPr>
        <p:spPr>
          <a:xfrm>
            <a:off x="9628558" y="564499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ScrollView</a:t>
            </a:r>
            <a:endParaRPr lang="en-US" sz="1765" dirty="0">
              <a:solidFill>
                <a:schemeClr val="bg2"/>
              </a:solidFill>
              <a:cs typeface="Helvetica Light"/>
            </a:endParaRPr>
          </a:p>
        </p:txBody>
      </p:sp>
      <p:sp>
        <p:nvSpPr>
          <p:cNvPr id="35" name="Rounded Rectangle 29">
            <a:extLst>
              <a:ext uri="{FF2B5EF4-FFF2-40B4-BE49-F238E27FC236}">
                <a16:creationId xmlns:a16="http://schemas.microsoft.com/office/drawing/2014/main" id="{9AD01D68-6EC8-4780-8A01-97B4A2CCB4BD}"/>
              </a:ext>
            </a:extLst>
          </p:cNvPr>
          <p:cNvSpPr/>
          <p:nvPr/>
        </p:nvSpPr>
        <p:spPr>
          <a:xfrm>
            <a:off x="509883"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36" name="Rounded Rectangle 30">
            <a:extLst>
              <a:ext uri="{FF2B5EF4-FFF2-40B4-BE49-F238E27FC236}">
                <a16:creationId xmlns:a16="http://schemas.microsoft.com/office/drawing/2014/main" id="{FD91DE55-5D36-43C3-BFA1-D32B7EA7F6E8}"/>
              </a:ext>
            </a:extLst>
          </p:cNvPr>
          <p:cNvSpPr/>
          <p:nvPr/>
        </p:nvSpPr>
        <p:spPr>
          <a:xfrm>
            <a:off x="2794467"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SwipeView</a:t>
            </a:r>
            <a:endParaRPr lang="en-US" sz="1765" dirty="0">
              <a:solidFill>
                <a:schemeClr val="bg2"/>
              </a:solidFill>
              <a:cs typeface="Helvetica Light"/>
            </a:endParaRPr>
          </a:p>
        </p:txBody>
      </p:sp>
      <p:sp>
        <p:nvSpPr>
          <p:cNvPr id="37" name="Rounded Rectangle 31">
            <a:extLst>
              <a:ext uri="{FF2B5EF4-FFF2-40B4-BE49-F238E27FC236}">
                <a16:creationId xmlns:a16="http://schemas.microsoft.com/office/drawing/2014/main" id="{C63329B3-17C5-405F-AC9D-5352064491D5}"/>
              </a:ext>
            </a:extLst>
          </p:cNvPr>
          <p:cNvSpPr/>
          <p:nvPr/>
        </p:nvSpPr>
        <p:spPr>
          <a:xfrm>
            <a:off x="5079051"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BlazorWebview</a:t>
            </a:r>
            <a:endParaRPr lang="en-US" sz="1765" dirty="0">
              <a:solidFill>
                <a:schemeClr val="bg2"/>
              </a:solidFill>
              <a:cs typeface="Helvetica Light"/>
            </a:endParaRPr>
          </a:p>
        </p:txBody>
      </p:sp>
      <p:sp>
        <p:nvSpPr>
          <p:cNvPr id="38" name="Rounded Rectangle 32">
            <a:extLst>
              <a:ext uri="{FF2B5EF4-FFF2-40B4-BE49-F238E27FC236}">
                <a16:creationId xmlns:a16="http://schemas.microsoft.com/office/drawing/2014/main" id="{6A19B317-3EAF-4697-8140-B155655148A3}"/>
              </a:ext>
            </a:extLst>
          </p:cNvPr>
          <p:cNvSpPr/>
          <p:nvPr/>
        </p:nvSpPr>
        <p:spPr>
          <a:xfrm>
            <a:off x="7363635"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Border</a:t>
            </a:r>
          </a:p>
        </p:txBody>
      </p:sp>
      <p:sp>
        <p:nvSpPr>
          <p:cNvPr id="39" name="Rounded Rectangle 32">
            <a:extLst>
              <a:ext uri="{FF2B5EF4-FFF2-40B4-BE49-F238E27FC236}">
                <a16:creationId xmlns:a16="http://schemas.microsoft.com/office/drawing/2014/main" id="{E736E1CA-176F-401F-8AC0-E9781B60C964}"/>
              </a:ext>
            </a:extLst>
          </p:cNvPr>
          <p:cNvSpPr/>
          <p:nvPr/>
        </p:nvSpPr>
        <p:spPr>
          <a:xfrm>
            <a:off x="9648217" y="4806596"/>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Tree>
    <p:extLst>
      <p:ext uri="{BB962C8B-B14F-4D97-AF65-F5344CB8AC3E}">
        <p14:creationId xmlns:p14="http://schemas.microsoft.com/office/powerpoint/2010/main" val="184871705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6AF0A39-3F39-49D5-A1F8-90E43BCE9692}"/>
              </a:ext>
            </a:extLst>
          </p:cNvPr>
          <p:cNvGrpSpPr/>
          <p:nvPr/>
        </p:nvGrpSpPr>
        <p:grpSpPr>
          <a:xfrm>
            <a:off x="-4059812" y="301794"/>
            <a:ext cx="10619078" cy="8433291"/>
            <a:chOff x="-4059812" y="422672"/>
            <a:chExt cx="10619078" cy="8433291"/>
          </a:xfrm>
        </p:grpSpPr>
        <p:pic>
          <p:nvPicPr>
            <p:cNvPr id="9" name="Picture 6" descr="Image result for dell xps 1080p">
              <a:extLst>
                <a:ext uri="{FF2B5EF4-FFF2-40B4-BE49-F238E27FC236}">
                  <a16:creationId xmlns:a16="http://schemas.microsoft.com/office/drawing/2014/main" id="{9BFFC577-6B86-4DC9-BE17-DF79FF2C44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059812" y="422672"/>
              <a:ext cx="10619078" cy="84332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BB2AC73D-B8BF-4C3B-B129-060CCCA30246}"/>
                </a:ext>
              </a:extLst>
            </p:cNvPr>
            <p:cNvPicPr>
              <a:picLocks noChangeAspect="1"/>
            </p:cNvPicPr>
            <p:nvPr/>
          </p:nvPicPr>
          <p:blipFill rotWithShape="1">
            <a:blip r:embed="rId4"/>
            <a:srcRect r="634"/>
            <a:stretch/>
          </p:blipFill>
          <p:spPr>
            <a:xfrm>
              <a:off x="-2281928" y="1862302"/>
              <a:ext cx="7416050" cy="4171264"/>
            </a:xfrm>
            <a:prstGeom prst="rect">
              <a:avLst/>
            </a:prstGeom>
          </p:spPr>
        </p:pic>
      </p:grpSp>
      <p:grpSp>
        <p:nvGrpSpPr>
          <p:cNvPr id="18" name="Group 17">
            <a:extLst>
              <a:ext uri="{FF2B5EF4-FFF2-40B4-BE49-F238E27FC236}">
                <a16:creationId xmlns:a16="http://schemas.microsoft.com/office/drawing/2014/main" id="{CF83CD86-95CF-4E0F-B3F0-2B1886D85D5A}"/>
              </a:ext>
            </a:extLst>
          </p:cNvPr>
          <p:cNvGrpSpPr/>
          <p:nvPr/>
        </p:nvGrpSpPr>
        <p:grpSpPr>
          <a:xfrm>
            <a:off x="5203821" y="422672"/>
            <a:ext cx="11681627" cy="8084272"/>
            <a:chOff x="5391348" y="552450"/>
            <a:chExt cx="11494100" cy="7954494"/>
          </a:xfrm>
        </p:grpSpPr>
        <p:pic>
          <p:nvPicPr>
            <p:cNvPr id="17" name="Picture 16">
              <a:extLst>
                <a:ext uri="{FF2B5EF4-FFF2-40B4-BE49-F238E27FC236}">
                  <a16:creationId xmlns:a16="http://schemas.microsoft.com/office/drawing/2014/main" id="{3731D4B4-658B-4A16-BA97-0222022BE4E6}"/>
                </a:ext>
              </a:extLst>
            </p:cNvPr>
            <p:cNvPicPr>
              <a:picLocks noChangeAspect="1"/>
            </p:cNvPicPr>
            <p:nvPr/>
          </p:nvPicPr>
          <p:blipFill>
            <a:blip r:embed="rId5"/>
            <a:stretch>
              <a:fillRect/>
            </a:stretch>
          </p:blipFill>
          <p:spPr>
            <a:xfrm>
              <a:off x="5391348" y="552450"/>
              <a:ext cx="11494100" cy="7954494"/>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797F4C30-6F59-422D-9862-F6F0EEE54C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4883" y="2200538"/>
              <a:ext cx="6769945" cy="4231215"/>
            </a:xfrm>
            <a:prstGeom prst="rect">
              <a:avLst/>
            </a:prstGeom>
          </p:spPr>
        </p:pic>
      </p:grpSp>
      <p:sp>
        <p:nvSpPr>
          <p:cNvPr id="11" name="Title 2">
            <a:extLst>
              <a:ext uri="{FF2B5EF4-FFF2-40B4-BE49-F238E27FC236}">
                <a16:creationId xmlns:a16="http://schemas.microsoft.com/office/drawing/2014/main" id="{14FDBEB8-8396-4E2D-BC84-2CCC9C16BDB1}"/>
              </a:ext>
            </a:extLst>
          </p:cNvPr>
          <p:cNvSpPr txBox="1">
            <a:spLocks/>
          </p:cNvSpPr>
          <p:nvPr/>
        </p:nvSpPr>
        <p:spPr>
          <a:xfrm>
            <a:off x="539654" y="305366"/>
            <a:ext cx="5093082" cy="927744"/>
          </a:xfrm>
          <a:prstGeom prst="rect">
            <a:avLst/>
          </a:prstGeom>
        </p:spPr>
        <p:txBody>
          <a:bodyPr>
            <a:norm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t>Visual Studio 2022</a:t>
            </a:r>
          </a:p>
        </p:txBody>
      </p:sp>
      <p:sp>
        <p:nvSpPr>
          <p:cNvPr id="12" name="Title 2">
            <a:extLst>
              <a:ext uri="{FF2B5EF4-FFF2-40B4-BE49-F238E27FC236}">
                <a16:creationId xmlns:a16="http://schemas.microsoft.com/office/drawing/2014/main" id="{F5FE6C65-5110-4583-8B6B-D359D7D0D381}"/>
              </a:ext>
            </a:extLst>
          </p:cNvPr>
          <p:cNvSpPr txBox="1">
            <a:spLocks/>
          </p:cNvSpPr>
          <p:nvPr/>
        </p:nvSpPr>
        <p:spPr>
          <a:xfrm>
            <a:off x="6559265" y="301794"/>
            <a:ext cx="6962584" cy="899475"/>
          </a:xfrm>
          <a:prstGeom prst="rect">
            <a:avLst/>
          </a:prstGeom>
        </p:spPr>
        <p:txBody>
          <a:bodyPr vert="horz" wrap="square" lIns="146274" tIns="91420" rIns="146274" bIns="9142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457136"/>
            <a:r>
              <a:rPr lang="en-US" sz="3600" spc="-50" dirty="0">
                <a:solidFill>
                  <a:srgbClr val="505050"/>
                </a:solidFill>
                <a:latin typeface="Segoe UI Light" panose="020B0502040204020203" pitchFamily="34" charset="0"/>
                <a:ea typeface="Segoe UI" charset="0"/>
                <a:cs typeface="Segoe UI" charset="0"/>
              </a:rPr>
              <a:t>Visual Studio for Mac 2022</a:t>
            </a:r>
          </a:p>
        </p:txBody>
      </p:sp>
    </p:spTree>
    <p:extLst>
      <p:ext uri="{BB962C8B-B14F-4D97-AF65-F5344CB8AC3E}">
        <p14:creationId xmlns:p14="http://schemas.microsoft.com/office/powerpoint/2010/main" val="42636927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FAE69-6AB9-4165-AE0C-478D4EEED379}"/>
              </a:ext>
            </a:extLst>
          </p:cNvPr>
          <p:cNvSpPr>
            <a:spLocks noGrp="1"/>
          </p:cNvSpPr>
          <p:nvPr>
            <p:ph type="title"/>
          </p:nvPr>
        </p:nvSpPr>
        <p:spPr/>
        <p:txBody>
          <a:bodyPr/>
          <a:lstStyle/>
          <a:p>
            <a:r>
              <a:rPr lang="en-US" dirty="0"/>
              <a:t>La </a:t>
            </a:r>
            <a:r>
              <a:rPr lang="en-US" dirty="0" err="1"/>
              <a:t>vida</a:t>
            </a:r>
            <a:r>
              <a:rPr lang="en-US" dirty="0"/>
              <a:t> de un </a:t>
            </a:r>
            <a:r>
              <a:rPr lang="en-US" dirty="0" err="1"/>
              <a:t>desarrollador</a:t>
            </a:r>
            <a:r>
              <a:rPr lang="en-US" dirty="0"/>
              <a:t> de </a:t>
            </a:r>
            <a:r>
              <a:rPr lang="en-US" dirty="0" err="1"/>
              <a:t>aplicaciones</a:t>
            </a:r>
            <a:endParaRPr lang="en-US" dirty="0"/>
          </a:p>
        </p:txBody>
      </p:sp>
    </p:spTree>
    <p:extLst>
      <p:ext uri="{BB962C8B-B14F-4D97-AF65-F5344CB8AC3E}">
        <p14:creationId xmlns:p14="http://schemas.microsoft.com/office/powerpoint/2010/main" val="30544292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388D49-B47C-45BB-B53B-F6092580BE6E}"/>
              </a:ext>
            </a:extLst>
          </p:cNvPr>
          <p:cNvSpPr>
            <a:spLocks noGrp="1"/>
          </p:cNvSpPr>
          <p:nvPr>
            <p:ph type="title"/>
          </p:nvPr>
        </p:nvSpPr>
        <p:spPr>
          <a:xfrm>
            <a:off x="457200" y="1123122"/>
            <a:ext cx="7706412" cy="591378"/>
          </a:xfrm>
        </p:spPr>
        <p:txBody>
          <a:bodyPr>
            <a:noAutofit/>
          </a:bodyPr>
          <a:lstStyle/>
          <a:p>
            <a:r>
              <a:rPr lang="en-US" sz="3200" dirty="0">
                <a:latin typeface="Segoe UI Semibold"/>
                <a:cs typeface="Segoe UI Semibold"/>
              </a:rPr>
              <a:t>Un </a:t>
            </a:r>
            <a:r>
              <a:rPr lang="en-US" sz="3200" dirty="0" err="1">
                <a:latin typeface="Segoe UI Semibold"/>
                <a:cs typeface="Segoe UI Semibold"/>
              </a:rPr>
              <a:t>único</a:t>
            </a:r>
            <a:r>
              <a:rPr lang="en-US" sz="3200" dirty="0">
                <a:latin typeface="Segoe UI Semibold"/>
                <a:cs typeface="Segoe UI Semibold"/>
              </a:rPr>
              <a:t> </a:t>
            </a:r>
            <a:r>
              <a:rPr lang="en-US" sz="3200" dirty="0" err="1">
                <a:latin typeface="Segoe UI Semibold"/>
                <a:cs typeface="Segoe UI Semibold"/>
              </a:rPr>
              <a:t>proyecto</a:t>
            </a:r>
            <a:r>
              <a:rPr lang="en-US" sz="3200" dirty="0">
                <a:latin typeface="Segoe UI Semibold"/>
                <a:cs typeface="Segoe UI Semibold"/>
              </a:rPr>
              <a:t>, multiples </a:t>
            </a:r>
            <a:r>
              <a:rPr lang="en-US" sz="3200" dirty="0" err="1">
                <a:latin typeface="Segoe UI Semibold"/>
                <a:cs typeface="Segoe UI Semibold"/>
              </a:rPr>
              <a:t>plataformas</a:t>
            </a:r>
            <a:endParaRPr lang="en-US" sz="3200" dirty="0"/>
          </a:p>
        </p:txBody>
      </p:sp>
      <p:sp>
        <p:nvSpPr>
          <p:cNvPr id="6" name="Content Placeholder 2">
            <a:extLst>
              <a:ext uri="{FF2B5EF4-FFF2-40B4-BE49-F238E27FC236}">
                <a16:creationId xmlns:a16="http://schemas.microsoft.com/office/drawing/2014/main" id="{AC81F8B9-8203-4DB3-932F-AB15DF79780D}"/>
              </a:ext>
            </a:extLst>
          </p:cNvPr>
          <p:cNvSpPr txBox="1">
            <a:spLocks/>
          </p:cNvSpPr>
          <p:nvPr/>
        </p:nvSpPr>
        <p:spPr>
          <a:xfrm>
            <a:off x="457200" y="2142642"/>
            <a:ext cx="7706412" cy="3761754"/>
          </a:xfrm>
          <a:prstGeom prst="rect">
            <a:avLst/>
          </a:prstGeom>
        </p:spPr>
        <p:txBody>
          <a:bodyPr vert="horz" lIns="91440" tIns="45720" rIns="91440" bIns="45720" rtlCol="0" anchor="t">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r>
              <a:rPr lang="en-US" sz="2400" dirty="0" err="1">
                <a:latin typeface="Segoe UI"/>
                <a:cs typeface="Segoe UI"/>
              </a:rPr>
              <a:t>Carpeta</a:t>
            </a:r>
            <a:r>
              <a:rPr lang="en-US" sz="2400" dirty="0">
                <a:latin typeface="Segoe UI"/>
                <a:cs typeface="Segoe UI"/>
              </a:rPr>
              <a:t> Platforms</a:t>
            </a:r>
            <a:endParaRPr lang="en-US" sz="2400" dirty="0"/>
          </a:p>
          <a:p>
            <a:pPr marL="285750" indent="-285750"/>
            <a:r>
              <a:rPr lang="en-US" sz="2400" dirty="0" err="1">
                <a:latin typeface="Segoe UI"/>
                <a:cs typeface="Segoe UI"/>
              </a:rPr>
              <a:t>Iconos</a:t>
            </a:r>
            <a:r>
              <a:rPr lang="en-US" sz="2400" dirty="0">
                <a:latin typeface="Segoe UI"/>
                <a:cs typeface="Segoe UI"/>
              </a:rPr>
              <a:t> de App </a:t>
            </a:r>
            <a:r>
              <a:rPr lang="en-US" sz="2400" dirty="0" err="1">
                <a:latin typeface="Segoe UI"/>
                <a:cs typeface="Segoe UI"/>
              </a:rPr>
              <a:t>compartidos</a:t>
            </a:r>
            <a:endParaRPr lang="en-US" sz="2400" dirty="0">
              <a:latin typeface="Segoe UI"/>
              <a:cs typeface="Segoe UI"/>
            </a:endParaRPr>
          </a:p>
          <a:p>
            <a:pPr marL="285750" indent="-285750"/>
            <a:r>
              <a:rPr lang="en-US" sz="2400" dirty="0">
                <a:latin typeface="Segoe UI"/>
                <a:cs typeface="Segoe UI"/>
              </a:rPr>
              <a:t>Splash screen de Apps </a:t>
            </a:r>
            <a:r>
              <a:rPr lang="en-US" sz="2400" dirty="0" err="1">
                <a:latin typeface="Segoe UI"/>
                <a:cs typeface="Segoe UI"/>
              </a:rPr>
              <a:t>compartidos</a:t>
            </a:r>
            <a:endParaRPr lang="en-US" sz="2400" dirty="0">
              <a:latin typeface="Segoe UI"/>
              <a:cs typeface="Segoe UI"/>
            </a:endParaRPr>
          </a:p>
          <a:p>
            <a:pPr marL="285750" indent="-285750"/>
            <a:r>
              <a:rPr lang="en-US" sz="2400" dirty="0" err="1">
                <a:latin typeface="Segoe UI"/>
                <a:cs typeface="Segoe UI"/>
              </a:rPr>
              <a:t>Manifiesto</a:t>
            </a:r>
            <a:r>
              <a:rPr lang="en-US" sz="2400" dirty="0">
                <a:latin typeface="Segoe UI"/>
                <a:cs typeface="Segoe UI"/>
              </a:rPr>
              <a:t> </a:t>
            </a:r>
            <a:r>
              <a:rPr lang="en-US" sz="2400" dirty="0" err="1">
                <a:latin typeface="Segoe UI"/>
                <a:cs typeface="Segoe UI"/>
              </a:rPr>
              <a:t>compartido</a:t>
            </a:r>
            <a:endParaRPr lang="en-US" sz="2400" dirty="0">
              <a:latin typeface="Segoe UI"/>
              <a:cs typeface="Segoe UI"/>
            </a:endParaRPr>
          </a:p>
        </p:txBody>
      </p:sp>
      <p:pic>
        <p:nvPicPr>
          <p:cNvPr id="7" name="Picture 11" descr="Graphical user interface, application&#10;&#10;Description automatically generated">
            <a:extLst>
              <a:ext uri="{FF2B5EF4-FFF2-40B4-BE49-F238E27FC236}">
                <a16:creationId xmlns:a16="http://schemas.microsoft.com/office/drawing/2014/main" id="{470494EC-A51C-4FDF-97A1-32EC9FEA52D7}"/>
              </a:ext>
            </a:extLst>
          </p:cNvPr>
          <p:cNvPicPr>
            <a:picLocks noChangeAspect="1"/>
          </p:cNvPicPr>
          <p:nvPr/>
        </p:nvPicPr>
        <p:blipFill>
          <a:blip r:embed="rId2"/>
          <a:stretch>
            <a:fillRect/>
          </a:stretch>
        </p:blipFill>
        <p:spPr>
          <a:xfrm>
            <a:off x="8424894" y="2142642"/>
            <a:ext cx="2162432" cy="4114800"/>
          </a:xfrm>
          <a:prstGeom prst="rect">
            <a:avLst/>
          </a:prstGeom>
        </p:spPr>
      </p:pic>
    </p:spTree>
    <p:extLst>
      <p:ext uri="{BB962C8B-B14F-4D97-AF65-F5344CB8AC3E}">
        <p14:creationId xmlns:p14="http://schemas.microsoft.com/office/powerpoint/2010/main" val="365036164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01029" y="4730079"/>
            <a:ext cx="5966529"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Javier Suárez</a:t>
            </a:r>
          </a:p>
          <a:p>
            <a:r>
              <a:rPr lang="en-US" sz="1961" dirty="0">
                <a:latin typeface="+mj-lt"/>
                <a:cs typeface="Arial"/>
              </a:rPr>
              <a:t>Software Engineer, Microsoft</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66"/>
            <a:ext cx="9541633" cy="761555"/>
            <a:chOff x="1735137" y="5935662"/>
            <a:chExt cx="9732963" cy="776826"/>
          </a:xfrm>
        </p:grpSpPr>
        <p:sp>
          <p:nvSpPr>
            <p:cNvPr id="10" name="TextBox 9"/>
            <p:cNvSpPr txBox="1"/>
            <p:nvPr/>
          </p:nvSpPr>
          <p:spPr>
            <a:xfrm>
              <a:off x="1735137" y="5935662"/>
              <a:ext cx="3111241" cy="416635"/>
            </a:xfrm>
            <a:prstGeom prst="rect">
              <a:avLst/>
            </a:prstGeom>
            <a:noFill/>
          </p:spPr>
          <p:txBody>
            <a:bodyPr wrap="square" rtlCol="0">
              <a:spAutoFit/>
            </a:bodyPr>
            <a:lstStyle/>
            <a:p>
              <a:pPr>
                <a:lnSpc>
                  <a:spcPct val="130000"/>
                </a:lnSpc>
              </a:pPr>
              <a:r>
                <a:rPr lang="en-US" sz="1765" dirty="0">
                  <a:latin typeface="+mj-lt"/>
                  <a:cs typeface="Arial"/>
                </a:rPr>
                <a:t>javiersuarezruiz@hotmail.com</a:t>
              </a:r>
            </a:p>
          </p:txBody>
        </p:sp>
        <p:sp>
          <p:nvSpPr>
            <p:cNvPr id="11" name="TextBox 10"/>
            <p:cNvSpPr txBox="1"/>
            <p:nvPr/>
          </p:nvSpPr>
          <p:spPr>
            <a:xfrm>
              <a:off x="5086773" y="5935662"/>
              <a:ext cx="3285701" cy="416635"/>
            </a:xfrm>
            <a:prstGeom prst="rect">
              <a:avLst/>
            </a:prstGeom>
            <a:noFill/>
          </p:spPr>
          <p:txBody>
            <a:bodyPr wrap="square" rtlCol="0">
              <a:spAutoFit/>
            </a:bodyPr>
            <a:lstStyle/>
            <a:p>
              <a:pPr algn="ctr">
                <a:lnSpc>
                  <a:spcPct val="130000"/>
                </a:lnSpc>
              </a:pPr>
              <a:r>
                <a:rPr lang="en-US" sz="1765" dirty="0">
                  <a:latin typeface="+mj-lt"/>
                  <a:cs typeface="Arial"/>
                </a:rPr>
                <a:t>javiersuarezruiz.wordpress.com</a:t>
              </a:r>
            </a:p>
          </p:txBody>
        </p:sp>
        <p:sp>
          <p:nvSpPr>
            <p:cNvPr id="15" name="TextBox 14"/>
            <p:cNvSpPr txBox="1"/>
            <p:nvPr/>
          </p:nvSpPr>
          <p:spPr>
            <a:xfrm>
              <a:off x="8978900" y="5935662"/>
              <a:ext cx="2489200" cy="776826"/>
            </a:xfrm>
            <a:prstGeom prst="rect">
              <a:avLst/>
            </a:prstGeom>
            <a:noFill/>
          </p:spPr>
          <p:txBody>
            <a:bodyPr wrap="square" rtlCol="0">
              <a:spAutoFit/>
            </a:bodyPr>
            <a:lstStyle/>
            <a:p>
              <a:pPr algn="r">
                <a:lnSpc>
                  <a:spcPct val="130000"/>
                </a:lnSpc>
              </a:pPr>
              <a:r>
                <a:rPr lang="en-US" sz="1765" dirty="0">
                  <a:latin typeface="+mj-lt"/>
                  <a:cs typeface="Arial"/>
                </a:rPr>
                <a:t>@jsuarezruiz</a:t>
              </a:r>
            </a:p>
            <a:p>
              <a:pPr algn="r">
                <a:lnSpc>
                  <a:spcPct val="130000"/>
                </a:lnSpc>
              </a:pPr>
              <a:r>
                <a:rPr lang="en-US" sz="1765" dirty="0">
                  <a:latin typeface="+mj-lt"/>
                  <a:cs typeface="Arial"/>
                </a:rPr>
                <a:t>/</a:t>
              </a:r>
              <a:r>
                <a:rPr lang="en-US" sz="1765" dirty="0" err="1">
                  <a:latin typeface="+mj-lt"/>
                  <a:cs typeface="Arial"/>
                </a:rPr>
                <a:t>JavierSuarezRuiz</a:t>
              </a:r>
              <a:endParaRPr lang="en-US" sz="1765" dirty="0">
                <a:latin typeface="+mj-lt"/>
                <a:cs typeface="Arial"/>
              </a:endParaRPr>
            </a:p>
          </p:txBody>
        </p:sp>
      </p:grpSp>
      <p:pic>
        <p:nvPicPr>
          <p:cNvPr id="1026" name="Picture 2" descr="See the source image">
            <a:extLst>
              <a:ext uri="{FF2B5EF4-FFF2-40B4-BE49-F238E27FC236}">
                <a16:creationId xmlns:a16="http://schemas.microsoft.com/office/drawing/2014/main" id="{9B5CF540-6DA5-4412-A609-5262A53EA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0990" y="5901403"/>
            <a:ext cx="32651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5010391C-E630-4CE0-AF40-750F7E85C5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652" y="6208539"/>
            <a:ext cx="431185" cy="4311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ext, vector graphics&#10;&#10;Description automatically generated">
            <a:extLst>
              <a:ext uri="{FF2B5EF4-FFF2-40B4-BE49-F238E27FC236}">
                <a16:creationId xmlns:a16="http://schemas.microsoft.com/office/drawing/2014/main" id="{10A87296-42B9-4C80-97B7-10D50F17BA4D}"/>
              </a:ext>
            </a:extLst>
          </p:cNvPr>
          <p:cNvPicPr>
            <a:picLocks noChangeAspect="1"/>
          </p:cNvPicPr>
          <p:nvPr/>
        </p:nvPicPr>
        <p:blipFill>
          <a:blip r:embed="rId5"/>
          <a:stretch>
            <a:fillRect/>
          </a:stretch>
        </p:blipFill>
        <p:spPr>
          <a:xfrm>
            <a:off x="-79447" y="4510680"/>
            <a:ext cx="2026069" cy="2029562"/>
          </a:xfrm>
          <a:prstGeom prst="rect">
            <a:avLst/>
          </a:prstGeom>
        </p:spPr>
      </p:pic>
    </p:spTree>
    <p:extLst>
      <p:ext uri="{BB962C8B-B14F-4D97-AF65-F5344CB8AC3E}">
        <p14:creationId xmlns:p14="http://schemas.microsoft.com/office/powerpoint/2010/main" val="197596037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YAMAS">
            <a:extLst>
              <a:ext uri="{FF2B5EF4-FFF2-40B4-BE49-F238E27FC236}">
                <a16:creationId xmlns:a16="http://schemas.microsoft.com/office/drawing/2014/main" id="{34156BD2-E428-48BA-B2E8-4F77BD02D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22816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d3aeef12588d9223e8ae00ca753506f">
            <a:extLst>
              <a:ext uri="{FF2B5EF4-FFF2-40B4-BE49-F238E27FC236}">
                <a16:creationId xmlns:a16="http://schemas.microsoft.com/office/drawing/2014/main" id="{B4F54F10-6A9E-40A7-8B82-0102BBDA0A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5009"/>
          <a:stretch/>
        </p:blipFill>
        <p:spPr bwMode="auto">
          <a:xfrm>
            <a:off x="120650" y="68263"/>
            <a:ext cx="11950700" cy="672147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1493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peech Bubble: Rectangle 2">
            <a:extLst>
              <a:ext uri="{FF2B5EF4-FFF2-40B4-BE49-F238E27FC236}">
                <a16:creationId xmlns:a16="http://schemas.microsoft.com/office/drawing/2014/main" id="{8CE5C0AE-27CF-4DF1-8300-44817FE1998A}"/>
              </a:ext>
            </a:extLst>
          </p:cNvPr>
          <p:cNvSpPr/>
          <p:nvPr/>
        </p:nvSpPr>
        <p:spPr bwMode="auto">
          <a:xfrm>
            <a:off x="5155498" y="2432114"/>
            <a:ext cx="2678176" cy="757895"/>
          </a:xfrm>
          <a:prstGeom prst="wedgeRectCallout">
            <a:avLst>
              <a:gd name="adj1" fmla="val -39840"/>
              <a:gd name="adj2" fmla="val 96083"/>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s-ES" sz="2000" dirty="0">
                <a:gradFill>
                  <a:gsLst>
                    <a:gs pos="0">
                      <a:srgbClr val="FFFFFF"/>
                    </a:gs>
                    <a:gs pos="100000">
                      <a:srgbClr val="FFFFFF"/>
                    </a:gs>
                  </a:gsLst>
                  <a:lin ang="5400000" scaled="0"/>
                </a:gradFill>
                <a:ea typeface="Segoe UI" pitchFamily="34" charset="0"/>
                <a:cs typeface="Segoe UI" pitchFamily="34" charset="0"/>
              </a:rPr>
              <a:t>¿Cuándo estará disponible en iOS?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Speech Bubble: Rectangle 4">
            <a:extLst>
              <a:ext uri="{FF2B5EF4-FFF2-40B4-BE49-F238E27FC236}">
                <a16:creationId xmlns:a16="http://schemas.microsoft.com/office/drawing/2014/main" id="{8DAEB702-2C4D-4CA1-8CBA-ECF6094A7BFC}"/>
              </a:ext>
            </a:extLst>
          </p:cNvPr>
          <p:cNvSpPr/>
          <p:nvPr/>
        </p:nvSpPr>
        <p:spPr bwMode="auto">
          <a:xfrm>
            <a:off x="8824096" y="5063764"/>
            <a:ext cx="2678176" cy="757895"/>
          </a:xfrm>
          <a:prstGeom prst="wedgeRectCallout">
            <a:avLst>
              <a:gd name="adj1" fmla="val -39840"/>
              <a:gd name="adj2" fmla="val 9608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s-ES" sz="2000" dirty="0">
                <a:gradFill>
                  <a:gsLst>
                    <a:gs pos="0">
                      <a:srgbClr val="FFFFFF"/>
                    </a:gs>
                    <a:gs pos="100000">
                      <a:srgbClr val="FFFFFF"/>
                    </a:gs>
                  </a:gsLst>
                  <a:lin ang="5400000" scaled="0"/>
                </a:gradFill>
                <a:ea typeface="Segoe UI" pitchFamily="34" charset="0"/>
                <a:cs typeface="Segoe UI" pitchFamily="34" charset="0"/>
              </a:rPr>
              <a:t>¿Cuándo estará disponible en iOS?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Speech Bubble: Rectangle 5">
            <a:extLst>
              <a:ext uri="{FF2B5EF4-FFF2-40B4-BE49-F238E27FC236}">
                <a16:creationId xmlns:a16="http://schemas.microsoft.com/office/drawing/2014/main" id="{9656871F-5C11-4D4E-8A2C-94498A389E45}"/>
              </a:ext>
            </a:extLst>
          </p:cNvPr>
          <p:cNvSpPr/>
          <p:nvPr/>
        </p:nvSpPr>
        <p:spPr bwMode="auto">
          <a:xfrm>
            <a:off x="8824096" y="657393"/>
            <a:ext cx="2678176" cy="757895"/>
          </a:xfrm>
          <a:prstGeom prst="wedgeRectCallout">
            <a:avLst>
              <a:gd name="adj1" fmla="val -39840"/>
              <a:gd name="adj2" fmla="val 96083"/>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s-ES" sz="2000" dirty="0">
                <a:gradFill>
                  <a:gsLst>
                    <a:gs pos="0">
                      <a:srgbClr val="FFFFFF"/>
                    </a:gs>
                    <a:gs pos="100000">
                      <a:srgbClr val="FFFFFF"/>
                    </a:gs>
                  </a:gsLst>
                  <a:lin ang="5400000" scaled="0"/>
                </a:gradFill>
                <a:ea typeface="Segoe UI" pitchFamily="34" charset="0"/>
                <a:cs typeface="Segoe UI" pitchFamily="34" charset="0"/>
              </a:rPr>
              <a:t>¿Cuándo estará disponible en iOS?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Speech Bubble: Rectangle 6">
            <a:extLst>
              <a:ext uri="{FF2B5EF4-FFF2-40B4-BE49-F238E27FC236}">
                <a16:creationId xmlns:a16="http://schemas.microsoft.com/office/drawing/2014/main" id="{A3A2C2CD-C365-48AB-A536-2904ADC3B5B3}"/>
              </a:ext>
            </a:extLst>
          </p:cNvPr>
          <p:cNvSpPr/>
          <p:nvPr/>
        </p:nvSpPr>
        <p:spPr bwMode="auto">
          <a:xfrm>
            <a:off x="8549629" y="3289044"/>
            <a:ext cx="2678176" cy="757895"/>
          </a:xfrm>
          <a:prstGeom prst="wedgeRectCallout">
            <a:avLst>
              <a:gd name="adj1" fmla="val -39840"/>
              <a:gd name="adj2" fmla="val 96083"/>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s-ES" sz="2000" dirty="0">
                <a:gradFill>
                  <a:gsLst>
                    <a:gs pos="0">
                      <a:srgbClr val="FFFFFF"/>
                    </a:gs>
                    <a:gs pos="100000">
                      <a:srgbClr val="FFFFFF"/>
                    </a:gs>
                  </a:gsLst>
                  <a:lin ang="5400000" scaled="0"/>
                </a:gradFill>
                <a:ea typeface="Segoe UI" pitchFamily="34" charset="0"/>
                <a:cs typeface="Segoe UI" pitchFamily="34" charset="0"/>
              </a:rPr>
              <a:t>¿Cuándo estará disponible en iOS?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Speech Bubble: Rectangle 7">
            <a:extLst>
              <a:ext uri="{FF2B5EF4-FFF2-40B4-BE49-F238E27FC236}">
                <a16:creationId xmlns:a16="http://schemas.microsoft.com/office/drawing/2014/main" id="{03E3C417-534B-4CDB-91EC-C5A77D938CD8}"/>
              </a:ext>
            </a:extLst>
          </p:cNvPr>
          <p:cNvSpPr/>
          <p:nvPr/>
        </p:nvSpPr>
        <p:spPr bwMode="auto">
          <a:xfrm>
            <a:off x="3417824" y="548324"/>
            <a:ext cx="2678176" cy="757895"/>
          </a:xfrm>
          <a:prstGeom prst="wedgeRectCallout">
            <a:avLst>
              <a:gd name="adj1" fmla="val -39840"/>
              <a:gd name="adj2" fmla="val 9608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s-ES" sz="2000" dirty="0">
                <a:gradFill>
                  <a:gsLst>
                    <a:gs pos="0">
                      <a:srgbClr val="FFFFFF"/>
                    </a:gs>
                    <a:gs pos="100000">
                      <a:srgbClr val="FFFFFF"/>
                    </a:gs>
                  </a:gsLst>
                  <a:lin ang="5400000" scaled="0"/>
                </a:gradFill>
                <a:ea typeface="Segoe UI" pitchFamily="34" charset="0"/>
                <a:cs typeface="Segoe UI" pitchFamily="34" charset="0"/>
              </a:rPr>
              <a:t>¿Cuándo estará disponible en iOS?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Speech Bubble: Rectangle 8">
            <a:extLst>
              <a:ext uri="{FF2B5EF4-FFF2-40B4-BE49-F238E27FC236}">
                <a16:creationId xmlns:a16="http://schemas.microsoft.com/office/drawing/2014/main" id="{6338E5D3-6C39-4927-B8EF-8E298464D0CF}"/>
              </a:ext>
            </a:extLst>
          </p:cNvPr>
          <p:cNvSpPr/>
          <p:nvPr/>
        </p:nvSpPr>
        <p:spPr bwMode="auto">
          <a:xfrm>
            <a:off x="739648" y="2811061"/>
            <a:ext cx="2678176" cy="757895"/>
          </a:xfrm>
          <a:prstGeom prst="wedgeRectCallout">
            <a:avLst>
              <a:gd name="adj1" fmla="val -39840"/>
              <a:gd name="adj2" fmla="val 96083"/>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s-ES" sz="2000" dirty="0">
                <a:gradFill>
                  <a:gsLst>
                    <a:gs pos="0">
                      <a:srgbClr val="FFFFFF"/>
                    </a:gs>
                    <a:gs pos="100000">
                      <a:srgbClr val="FFFFFF"/>
                    </a:gs>
                  </a:gsLst>
                  <a:lin ang="5400000" scaled="0"/>
                </a:gradFill>
                <a:ea typeface="Segoe UI" pitchFamily="34" charset="0"/>
                <a:cs typeface="Segoe UI" pitchFamily="34" charset="0"/>
              </a:rPr>
              <a:t>¿Cuándo estará disponible en iOS?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Speech Bubble: Rectangle 9">
            <a:extLst>
              <a:ext uri="{FF2B5EF4-FFF2-40B4-BE49-F238E27FC236}">
                <a16:creationId xmlns:a16="http://schemas.microsoft.com/office/drawing/2014/main" id="{3EC3D437-7C0E-400F-AC00-1BF4A73B0BEE}"/>
              </a:ext>
            </a:extLst>
          </p:cNvPr>
          <p:cNvSpPr/>
          <p:nvPr/>
        </p:nvSpPr>
        <p:spPr bwMode="auto">
          <a:xfrm>
            <a:off x="4756912" y="4718417"/>
            <a:ext cx="2678176" cy="757895"/>
          </a:xfrm>
          <a:prstGeom prst="wedgeRectCallout">
            <a:avLst>
              <a:gd name="adj1" fmla="val -39840"/>
              <a:gd name="adj2" fmla="val 96083"/>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s-ES" sz="2000" dirty="0">
                <a:gradFill>
                  <a:gsLst>
                    <a:gs pos="0">
                      <a:srgbClr val="FFFFFF"/>
                    </a:gs>
                    <a:gs pos="100000">
                      <a:srgbClr val="FFFFFF"/>
                    </a:gs>
                  </a:gsLst>
                  <a:lin ang="5400000" scaled="0"/>
                </a:gradFill>
                <a:ea typeface="Segoe UI" pitchFamily="34" charset="0"/>
                <a:cs typeface="Segoe UI" pitchFamily="34" charset="0"/>
              </a:rPr>
              <a:t>¿Cuándo estará disponible en iOS?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Speech Bubble: Rectangle 10">
            <a:extLst>
              <a:ext uri="{FF2B5EF4-FFF2-40B4-BE49-F238E27FC236}">
                <a16:creationId xmlns:a16="http://schemas.microsoft.com/office/drawing/2014/main" id="{B20E4516-765C-418C-B22E-6E509F42BE57}"/>
              </a:ext>
            </a:extLst>
          </p:cNvPr>
          <p:cNvSpPr/>
          <p:nvPr/>
        </p:nvSpPr>
        <p:spPr bwMode="auto">
          <a:xfrm>
            <a:off x="1310933" y="5205166"/>
            <a:ext cx="2678176" cy="757895"/>
          </a:xfrm>
          <a:prstGeom prst="wedgeRectCallout">
            <a:avLst>
              <a:gd name="adj1" fmla="val -39840"/>
              <a:gd name="adj2" fmla="val 96083"/>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s-ES" sz="2000" dirty="0">
                <a:gradFill>
                  <a:gsLst>
                    <a:gs pos="0">
                      <a:srgbClr val="FFFFFF"/>
                    </a:gs>
                    <a:gs pos="100000">
                      <a:srgbClr val="FFFFFF"/>
                    </a:gs>
                  </a:gsLst>
                  <a:lin ang="5400000" scaled="0"/>
                </a:gradFill>
                <a:ea typeface="Segoe UI" pitchFamily="34" charset="0"/>
                <a:cs typeface="Segoe UI" pitchFamily="34" charset="0"/>
              </a:rPr>
              <a:t>¿Cuándo estará disponible en iOS?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5621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pic>
        <p:nvPicPr>
          <p:cNvPr id="3074" name="Picture 2" descr="Our New App is Available for IOS and Android | Central School District 51">
            <a:extLst>
              <a:ext uri="{FF2B5EF4-FFF2-40B4-BE49-F238E27FC236}">
                <a16:creationId xmlns:a16="http://schemas.microsoft.com/office/drawing/2014/main" id="{80FA1D76-8B9E-4BAF-9F24-108B01346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0605" y="1943100"/>
            <a:ext cx="40386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Un Viaje Para Estudiar Ilustración De Libros PNG , Libros, Aprendizaje,  Libro Clipart PNG y PSD para Descargar Gratis | Pngtree">
            <a:extLst>
              <a:ext uri="{FF2B5EF4-FFF2-40B4-BE49-F238E27FC236}">
                <a16:creationId xmlns:a16="http://schemas.microsoft.com/office/drawing/2014/main" id="{25983085-7F53-4B85-9859-DCC4A9A36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22"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7715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Xcode en App Store">
            <a:extLst>
              <a:ext uri="{FF2B5EF4-FFF2-40B4-BE49-F238E27FC236}">
                <a16:creationId xmlns:a16="http://schemas.microsoft.com/office/drawing/2014/main" id="{3B63C604-CC21-4435-B925-2596DDF3B0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202" y="1278311"/>
            <a:ext cx="4503791" cy="450379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819DA4F3-ED65-47AD-B2A5-88D95EB7F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6008" y="1278311"/>
            <a:ext cx="3997215" cy="4316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96808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evice fragmentation still an issue">
            <a:extLst>
              <a:ext uri="{FF2B5EF4-FFF2-40B4-BE49-F238E27FC236}">
                <a16:creationId xmlns:a16="http://schemas.microsoft.com/office/drawing/2014/main" id="{B8BC0ACE-4F05-4560-93E3-B52069834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91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5847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3D10F706-B72E-4554-A410-F2BB18CCE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3665" y="1186665"/>
            <a:ext cx="4484670" cy="4484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29622"/>
      </p:ext>
    </p:extLst>
  </p:cSld>
  <p:clrMapOvr>
    <a:masterClrMapping/>
  </p:clrMapOvr>
  <p:transition>
    <p:fade/>
  </p:transition>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5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418</Words>
  <Application>Microsoft Office PowerPoint</Application>
  <PresentationFormat>Widescreen</PresentationFormat>
  <Paragraphs>115</Paragraphs>
  <Slides>21</Slides>
  <Notes>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21</vt:i4>
      </vt:variant>
    </vt:vector>
  </HeadingPairs>
  <TitlesOfParts>
    <vt:vector size="31" baseType="lpstr">
      <vt:lpstr>Arial</vt:lpstr>
      <vt:lpstr>Avenir LT Pro 45 Book</vt:lpstr>
      <vt:lpstr>Calibri</vt:lpstr>
      <vt:lpstr>Consolas</vt:lpstr>
      <vt:lpstr>Open Sans</vt:lpstr>
      <vt:lpstr>Segoe UI</vt:lpstr>
      <vt:lpstr>Segoe UI Light</vt:lpstr>
      <vt:lpstr>Segoe UI Semibold</vt:lpstr>
      <vt:lpstr>5-30629_Build_Template_WHITE</vt:lpstr>
      <vt:lpstr>5_Office Theme</vt:lpstr>
      <vt:lpstr>¿Qué es .NET MAUI?</vt:lpstr>
      <vt:lpstr>La vida de un desarrollador de aplicaciones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Cross-Platform UI</vt:lpstr>
      <vt:lpstr>.NET MAUI</vt:lpstr>
      <vt:lpstr>.NET MAUI</vt:lpstr>
      <vt:lpstr>PowerPoint Presentation</vt:lpstr>
      <vt:lpstr>Layouts</vt:lpstr>
      <vt:lpstr>Controles</vt:lpstr>
      <vt:lpstr>PowerPoint Presentation</vt:lpstr>
      <vt:lpstr>Un único proyecto, multiples plataformas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2019-11-05T15:50:01Z</dcterms:created>
  <dcterms:modified xsi:type="dcterms:W3CDTF">2022-04-02T16:28:46Z</dcterms:modified>
</cp:coreProperties>
</file>